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73" r:id="rId2"/>
    <p:sldId id="268" r:id="rId3"/>
    <p:sldId id="272" r:id="rId4"/>
    <p:sldId id="274" r:id="rId5"/>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86E"/>
    <a:srgbClr val="C1292E"/>
    <a:srgbClr val="A8BCE6"/>
    <a:srgbClr val="FFF4F0"/>
    <a:srgbClr val="73FDD6"/>
    <a:srgbClr val="76D6FF"/>
    <a:srgbClr val="FF8AD8"/>
    <a:srgbClr val="FF7E79"/>
    <a:srgbClr val="E50002"/>
    <a:srgbClr val="FFC6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29"/>
    <p:restoredTop sz="94599"/>
  </p:normalViewPr>
  <p:slideViewPr>
    <p:cSldViewPr snapToGrid="0" snapToObjects="1" showGuides="1">
      <p:cViewPr varScale="1">
        <p:scale>
          <a:sx n="89" d="100"/>
          <a:sy n="89" d="100"/>
        </p:scale>
        <p:origin x="3280" y="168"/>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081F9BD-27E6-6B4F-9FAA-5AD1AA6D3BAE}" type="datetimeFigureOut">
              <a:rPr lang="en-US" smtClean="0"/>
              <a:t>4/3/23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12582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81F9BD-27E6-6B4F-9FAA-5AD1AA6D3BAE}" type="datetimeFigureOut">
              <a:rPr lang="en-US" smtClean="0"/>
              <a:t>4/3/23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1848675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81F9BD-27E6-6B4F-9FAA-5AD1AA6D3BAE}" type="datetimeFigureOut">
              <a:rPr lang="en-US" smtClean="0"/>
              <a:t>4/3/23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127482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081F9BD-27E6-6B4F-9FAA-5AD1AA6D3BAE}" type="datetimeFigureOut">
              <a:rPr lang="en-US" smtClean="0"/>
              <a:t>4/3/23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671471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081F9BD-27E6-6B4F-9FAA-5AD1AA6D3BAE}" type="datetimeFigureOut">
              <a:rPr lang="en-US" smtClean="0"/>
              <a:t>4/3/23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39091600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081F9BD-27E6-6B4F-9FAA-5AD1AA6D3BAE}" type="datetimeFigureOut">
              <a:rPr lang="en-US" smtClean="0"/>
              <a:t>4/3/23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3661014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081F9BD-27E6-6B4F-9FAA-5AD1AA6D3BAE}" type="datetimeFigureOut">
              <a:rPr lang="en-US" smtClean="0"/>
              <a:t>4/3/23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37866124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081F9BD-27E6-6B4F-9FAA-5AD1AA6D3BAE}" type="datetimeFigureOut">
              <a:rPr lang="en-US" smtClean="0"/>
              <a:t>4/3/23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1831132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81F9BD-27E6-6B4F-9FAA-5AD1AA6D3BAE}" type="datetimeFigureOut">
              <a:rPr lang="en-US" smtClean="0"/>
              <a:t>4/3/23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19590534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081F9BD-27E6-6B4F-9FAA-5AD1AA6D3BAE}" type="datetimeFigureOut">
              <a:rPr lang="en-US" smtClean="0"/>
              <a:t>4/3/23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1874726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5081F9BD-27E6-6B4F-9FAA-5AD1AA6D3BAE}" type="datetimeFigureOut">
              <a:rPr lang="en-US" smtClean="0"/>
              <a:t>4/3/23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61E630-D229-B64D-AFDA-59F4436E9266}" type="slidenum">
              <a:rPr lang="en-US" smtClean="0"/>
              <a:t>‹#›</a:t>
            </a:fld>
            <a:endParaRPr lang="en-US"/>
          </a:p>
        </p:txBody>
      </p:sp>
    </p:spTree>
    <p:extLst>
      <p:ext uri="{BB962C8B-B14F-4D97-AF65-F5344CB8AC3E}">
        <p14:creationId xmlns:p14="http://schemas.microsoft.com/office/powerpoint/2010/main" val="2129564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5081F9BD-27E6-6B4F-9FAA-5AD1AA6D3BAE}" type="datetimeFigureOut">
              <a:rPr lang="en-US" smtClean="0"/>
              <a:t>4/3/23</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D461E630-D229-B64D-AFDA-59F4436E9266}" type="slidenum">
              <a:rPr lang="en-US" smtClean="0"/>
              <a:t>‹#›</a:t>
            </a:fld>
            <a:endParaRPr lang="en-US"/>
          </a:p>
        </p:txBody>
      </p:sp>
    </p:spTree>
    <p:extLst>
      <p:ext uri="{BB962C8B-B14F-4D97-AF65-F5344CB8AC3E}">
        <p14:creationId xmlns:p14="http://schemas.microsoft.com/office/powerpoint/2010/main" val="17080550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www.bigredscience.com/"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hyperlink" Target="https://view.flodesk.com/pages/6087069182685907fd8de242" TargetMode="External"/><Relationship Id="rId3" Type="http://schemas.openxmlformats.org/officeDocument/2006/relationships/image" Target="../media/image4.svg"/><Relationship Id="rId7" Type="http://schemas.openxmlformats.org/officeDocument/2006/relationships/image" Target="../media/image8.svg"/><Relationship Id="rId12" Type="http://schemas.openxmlformats.org/officeDocument/2006/relationships/hyperlink" Target="https://sciencecases.lib.buffalo.edu/"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7B473B3-C93A-654E-8455-825EAF2439A7}"/>
              </a:ext>
            </a:extLst>
          </p:cNvPr>
          <p:cNvPicPr>
            <a:picLocks noChangeAspect="1"/>
          </p:cNvPicPr>
          <p:nvPr/>
        </p:nvPicPr>
        <p:blipFill rotWithShape="1">
          <a:blip r:embed="rId2">
            <a:extLst>
              <a:ext uri="{BEBA8EAE-BF5A-486C-A8C5-ECC9F3942E4B}">
                <a14:imgProps xmlns:a14="http://schemas.microsoft.com/office/drawing/2010/main">
                  <a14:imgLayer>
                    <a14:imgEffect>
                      <a14:brightnessContrast bright="20000"/>
                    </a14:imgEffect>
                  </a14:imgLayer>
                </a14:imgProps>
              </a:ext>
            </a:extLst>
          </a:blip>
          <a:srcRect l="16567" r="10703"/>
          <a:stretch/>
        </p:blipFill>
        <p:spPr>
          <a:xfrm>
            <a:off x="116632" y="3010170"/>
            <a:ext cx="6619271" cy="6015275"/>
          </a:xfrm>
          <a:prstGeom prst="rect">
            <a:avLst/>
          </a:prstGeom>
        </p:spPr>
      </p:pic>
      <p:sp>
        <p:nvSpPr>
          <p:cNvPr id="4" name="Rectangle 3">
            <a:extLst>
              <a:ext uri="{FF2B5EF4-FFF2-40B4-BE49-F238E27FC236}">
                <a16:creationId xmlns:a16="http://schemas.microsoft.com/office/drawing/2014/main" id="{E42C5795-12E4-5F4D-B678-0B0EA9B30979}"/>
              </a:ext>
            </a:extLst>
          </p:cNvPr>
          <p:cNvSpPr/>
          <p:nvPr/>
        </p:nvSpPr>
        <p:spPr>
          <a:xfrm>
            <a:off x="116632" y="107504"/>
            <a:ext cx="6624736" cy="89289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BE4366EA-5B25-3447-A227-E6E875F9C25A}"/>
              </a:ext>
            </a:extLst>
          </p:cNvPr>
          <p:cNvSpPr/>
          <p:nvPr/>
        </p:nvSpPr>
        <p:spPr>
          <a:xfrm>
            <a:off x="116631" y="98853"/>
            <a:ext cx="6619271" cy="29044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2CF485D-5704-4C49-B9F3-B66FD6A1881E}"/>
              </a:ext>
            </a:extLst>
          </p:cNvPr>
          <p:cNvSpPr/>
          <p:nvPr/>
        </p:nvSpPr>
        <p:spPr>
          <a:xfrm>
            <a:off x="108989" y="141755"/>
            <a:ext cx="6634555" cy="2308324"/>
          </a:xfrm>
          <a:prstGeom prst="rect">
            <a:avLst/>
          </a:prstGeom>
          <a:noFill/>
        </p:spPr>
        <p:txBody>
          <a:bodyPr wrap="square" lIns="91440" tIns="45720" rIns="91440" bIns="45720">
            <a:spAutoFit/>
          </a:bodyPr>
          <a:lstStyle/>
          <a:p>
            <a:pPr algn="ctr"/>
            <a:r>
              <a:rPr lang="en-US" sz="4800" b="1" cap="none" spc="0"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Quick Guide to </a:t>
            </a:r>
          </a:p>
          <a:p>
            <a:pPr algn="ctr"/>
            <a:r>
              <a:rPr lang="en-US" sz="4800" b="1" cap="none" spc="0"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Creative Unit Planning for Science </a:t>
            </a:r>
          </a:p>
        </p:txBody>
      </p:sp>
      <p:pic>
        <p:nvPicPr>
          <p:cNvPr id="10" name="Picture 9">
            <a:extLst>
              <a:ext uri="{FF2B5EF4-FFF2-40B4-BE49-F238E27FC236}">
                <a16:creationId xmlns:a16="http://schemas.microsoft.com/office/drawing/2014/main" id="{D5912138-AEF6-7C41-B62F-B5A6A102BF78}"/>
              </a:ext>
            </a:extLst>
          </p:cNvPr>
          <p:cNvPicPr>
            <a:picLocks noChangeAspect="1"/>
          </p:cNvPicPr>
          <p:nvPr/>
        </p:nvPicPr>
        <p:blipFill>
          <a:blip r:embed="rId3"/>
          <a:stretch>
            <a:fillRect/>
          </a:stretch>
        </p:blipFill>
        <p:spPr>
          <a:xfrm>
            <a:off x="205335" y="3092674"/>
            <a:ext cx="1204294" cy="1204294"/>
          </a:xfrm>
          <a:prstGeom prst="rect">
            <a:avLst/>
          </a:prstGeom>
        </p:spPr>
      </p:pic>
      <p:sp>
        <p:nvSpPr>
          <p:cNvPr id="3" name="TextBox 2">
            <a:extLst>
              <a:ext uri="{FF2B5EF4-FFF2-40B4-BE49-F238E27FC236}">
                <a16:creationId xmlns:a16="http://schemas.microsoft.com/office/drawing/2014/main" id="{FF5D7325-B567-5546-B01D-A1C4C6C3FF79}"/>
              </a:ext>
            </a:extLst>
          </p:cNvPr>
          <p:cNvSpPr txBox="1"/>
          <p:nvPr/>
        </p:nvSpPr>
        <p:spPr>
          <a:xfrm>
            <a:off x="2505696" y="8750205"/>
            <a:ext cx="1838965" cy="276999"/>
          </a:xfrm>
          <a:prstGeom prst="rect">
            <a:avLst/>
          </a:prstGeom>
          <a:noFill/>
        </p:spPr>
        <p:txBody>
          <a:bodyPr wrap="none" rtlCol="0">
            <a:spAutoFit/>
          </a:bodyPr>
          <a:lstStyle/>
          <a:p>
            <a:r>
              <a:rPr lang="en-US" sz="1200" dirty="0" err="1">
                <a:solidFill>
                  <a:srgbClr val="FF7E79"/>
                </a:solidFill>
                <a:latin typeface="Avenir Light" panose="020B0402020203020204" pitchFamily="34" charset="77"/>
                <a:hlinkClick r:id="rId4"/>
              </a:rPr>
              <a:t>www.bigredscience.com</a:t>
            </a:r>
            <a:endParaRPr lang="en-US" sz="1200" dirty="0">
              <a:solidFill>
                <a:srgbClr val="FF7E79"/>
              </a:solidFill>
              <a:latin typeface="Avenir Light" panose="020B0402020203020204" pitchFamily="34" charset="77"/>
            </a:endParaRPr>
          </a:p>
        </p:txBody>
      </p:sp>
      <p:sp>
        <p:nvSpPr>
          <p:cNvPr id="12" name="TextBox 11">
            <a:extLst>
              <a:ext uri="{FF2B5EF4-FFF2-40B4-BE49-F238E27FC236}">
                <a16:creationId xmlns:a16="http://schemas.microsoft.com/office/drawing/2014/main" id="{7B325088-19AA-BB4B-A499-2E8D7CBA15A3}"/>
              </a:ext>
            </a:extLst>
          </p:cNvPr>
          <p:cNvSpPr txBox="1"/>
          <p:nvPr/>
        </p:nvSpPr>
        <p:spPr>
          <a:xfrm>
            <a:off x="5320146" y="8752435"/>
            <a:ext cx="1482522" cy="276999"/>
          </a:xfrm>
          <a:prstGeom prst="rect">
            <a:avLst/>
          </a:prstGeom>
          <a:noFill/>
        </p:spPr>
        <p:txBody>
          <a:bodyPr wrap="none" rtlCol="0">
            <a:spAutoFit/>
          </a:bodyPr>
          <a:lstStyle/>
          <a:p>
            <a:r>
              <a:rPr lang="en-US" sz="1200" dirty="0">
                <a:solidFill>
                  <a:schemeClr val="bg1">
                    <a:lumMod val="50000"/>
                  </a:schemeClr>
                </a:solidFill>
                <a:latin typeface="Abadi MT Condensed Light" panose="020B0306030101010103" pitchFamily="34" charset="77"/>
              </a:rPr>
              <a:t>© Big Red Science 2021</a:t>
            </a:r>
          </a:p>
        </p:txBody>
      </p:sp>
      <p:sp>
        <p:nvSpPr>
          <p:cNvPr id="13" name="Rectangle 12">
            <a:extLst>
              <a:ext uri="{FF2B5EF4-FFF2-40B4-BE49-F238E27FC236}">
                <a16:creationId xmlns:a16="http://schemas.microsoft.com/office/drawing/2014/main" id="{D950D751-3980-4844-94F7-F6257720C11E}"/>
              </a:ext>
            </a:extLst>
          </p:cNvPr>
          <p:cNvSpPr/>
          <p:nvPr/>
        </p:nvSpPr>
        <p:spPr>
          <a:xfrm>
            <a:off x="114455" y="2498005"/>
            <a:ext cx="6634555" cy="492443"/>
          </a:xfrm>
          <a:prstGeom prst="rect">
            <a:avLst/>
          </a:prstGeom>
          <a:noFill/>
        </p:spPr>
        <p:txBody>
          <a:bodyPr wrap="square" lIns="91440" tIns="45720" rIns="91440" bIns="45720">
            <a:spAutoFit/>
          </a:bodyPr>
          <a:lstStyle/>
          <a:p>
            <a:pPr algn="ctr"/>
            <a:r>
              <a:rPr lang="en-US" sz="2000" cap="none" spc="0" dirty="0">
                <a:ln w="0"/>
                <a:solidFill>
                  <a:schemeClr val="bg1"/>
                </a:solidFill>
                <a:effectLst>
                  <a:outerShdw blurRad="38100" dist="19050" dir="2700000" algn="tl" rotWithShape="0">
                    <a:schemeClr val="dk1">
                      <a:alpha val="40000"/>
                    </a:schemeClr>
                  </a:outerShdw>
                </a:effectLst>
                <a:latin typeface="The Suavity" panose="02000500000000000000" pitchFamily="2" charset="0"/>
                <a:ea typeface="RYtypingtotal" panose="02000603000000000000" pitchFamily="2" charset="0"/>
              </a:rPr>
              <a:t>in Middle School and High School</a:t>
            </a:r>
          </a:p>
          <a:p>
            <a:pPr algn="ctr"/>
            <a:endParaRPr lang="en-US" sz="500" b="0" cap="none" spc="0" dirty="0">
              <a:ln w="0"/>
              <a:solidFill>
                <a:schemeClr val="bg1"/>
              </a:solidFill>
              <a:effectLst>
                <a:outerShdw blurRad="38100" dist="19050" dir="2700000" algn="tl" rotWithShape="0">
                  <a:schemeClr val="dk1">
                    <a:alpha val="40000"/>
                  </a:schemeClr>
                </a:outerShdw>
              </a:effectLst>
              <a:latin typeface="Prestige Signature Script  Demo" panose="02000505020000020002" pitchFamily="2" charset="0"/>
              <a:ea typeface="RYboxyourfinalanswer" panose="02000603000000000000" pitchFamily="2" charset="0"/>
            </a:endParaRPr>
          </a:p>
        </p:txBody>
      </p:sp>
    </p:spTree>
    <p:extLst>
      <p:ext uri="{BB962C8B-B14F-4D97-AF65-F5344CB8AC3E}">
        <p14:creationId xmlns:p14="http://schemas.microsoft.com/office/powerpoint/2010/main" val="16948960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06BFC2C-142E-0144-A024-E7FAA36294F1}"/>
              </a:ext>
            </a:extLst>
          </p:cNvPr>
          <p:cNvSpPr/>
          <p:nvPr/>
        </p:nvSpPr>
        <p:spPr>
          <a:xfrm>
            <a:off x="350134" y="4816745"/>
            <a:ext cx="6179635" cy="3496580"/>
          </a:xfrm>
          <a:prstGeom prst="rect">
            <a:avLst/>
          </a:prstGeom>
          <a:solidFill>
            <a:srgbClr val="A8BCE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42C5795-12E4-5F4D-B678-0B0EA9B30979}"/>
              </a:ext>
            </a:extLst>
          </p:cNvPr>
          <p:cNvSpPr/>
          <p:nvPr/>
        </p:nvSpPr>
        <p:spPr>
          <a:xfrm>
            <a:off x="116632" y="107504"/>
            <a:ext cx="6624736" cy="89289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3" name="Graphic 62" descr="Flask">
            <a:extLst>
              <a:ext uri="{FF2B5EF4-FFF2-40B4-BE49-F238E27FC236}">
                <a16:creationId xmlns:a16="http://schemas.microsoft.com/office/drawing/2014/main" id="{F59435FF-CCE0-FC44-A42C-ADCF95D478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98515" y="8340647"/>
            <a:ext cx="668526" cy="668526"/>
          </a:xfrm>
          <a:prstGeom prst="rect">
            <a:avLst/>
          </a:prstGeom>
        </p:spPr>
      </p:pic>
      <p:pic>
        <p:nvPicPr>
          <p:cNvPr id="64" name="Graphic 63" descr="Microscope">
            <a:extLst>
              <a:ext uri="{FF2B5EF4-FFF2-40B4-BE49-F238E27FC236}">
                <a16:creationId xmlns:a16="http://schemas.microsoft.com/office/drawing/2014/main" id="{774F9F1C-BD05-454C-ADD7-44F4C9AF00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83317" y="8353468"/>
            <a:ext cx="664091" cy="664091"/>
          </a:xfrm>
          <a:prstGeom prst="rect">
            <a:avLst/>
          </a:prstGeom>
        </p:spPr>
      </p:pic>
      <p:pic>
        <p:nvPicPr>
          <p:cNvPr id="65" name="Graphic 64" descr="Planet">
            <a:extLst>
              <a:ext uri="{FF2B5EF4-FFF2-40B4-BE49-F238E27FC236}">
                <a16:creationId xmlns:a16="http://schemas.microsoft.com/office/drawing/2014/main" id="{A78CEC77-679A-904A-809D-B8F38FD4C2E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059419" y="8367875"/>
            <a:ext cx="731520" cy="731520"/>
          </a:xfrm>
          <a:prstGeom prst="rect">
            <a:avLst/>
          </a:prstGeom>
        </p:spPr>
      </p:pic>
      <p:pic>
        <p:nvPicPr>
          <p:cNvPr id="66" name="Graphic 65" descr="Bug">
            <a:extLst>
              <a:ext uri="{FF2B5EF4-FFF2-40B4-BE49-F238E27FC236}">
                <a16:creationId xmlns:a16="http://schemas.microsoft.com/office/drawing/2014/main" id="{DBC7845D-8502-1741-9715-39C85FAB76F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66875" y="8406281"/>
            <a:ext cx="608243" cy="608243"/>
          </a:xfrm>
          <a:prstGeom prst="rect">
            <a:avLst/>
          </a:prstGeom>
        </p:spPr>
      </p:pic>
      <p:pic>
        <p:nvPicPr>
          <p:cNvPr id="67" name="Graphic 66" descr="Brain">
            <a:extLst>
              <a:ext uri="{FF2B5EF4-FFF2-40B4-BE49-F238E27FC236}">
                <a16:creationId xmlns:a16="http://schemas.microsoft.com/office/drawing/2014/main" id="{D373E6DB-0909-F74D-BD05-9926BEE44A1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95636" y="8367875"/>
            <a:ext cx="731520" cy="731520"/>
          </a:xfrm>
          <a:prstGeom prst="rect">
            <a:avLst/>
          </a:prstGeom>
        </p:spPr>
      </p:pic>
      <p:sp>
        <p:nvSpPr>
          <p:cNvPr id="39" name="TextBox 38">
            <a:extLst>
              <a:ext uri="{FF2B5EF4-FFF2-40B4-BE49-F238E27FC236}">
                <a16:creationId xmlns:a16="http://schemas.microsoft.com/office/drawing/2014/main" id="{20439DDA-40FC-3844-9F48-6F228FE10377}"/>
              </a:ext>
            </a:extLst>
          </p:cNvPr>
          <p:cNvSpPr txBox="1"/>
          <p:nvPr/>
        </p:nvSpPr>
        <p:spPr>
          <a:xfrm>
            <a:off x="5320146" y="8752435"/>
            <a:ext cx="1482522" cy="276999"/>
          </a:xfrm>
          <a:prstGeom prst="rect">
            <a:avLst/>
          </a:prstGeom>
          <a:noFill/>
        </p:spPr>
        <p:txBody>
          <a:bodyPr wrap="none" rtlCol="0">
            <a:spAutoFit/>
          </a:bodyPr>
          <a:lstStyle/>
          <a:p>
            <a:r>
              <a:rPr lang="en-US" sz="1200" dirty="0">
                <a:solidFill>
                  <a:schemeClr val="bg1">
                    <a:lumMod val="50000"/>
                  </a:schemeClr>
                </a:solidFill>
                <a:latin typeface="Abadi MT Condensed Light" panose="020B0306030101010103" pitchFamily="34" charset="77"/>
              </a:rPr>
              <a:t>© Big Red Science 2021</a:t>
            </a:r>
          </a:p>
        </p:txBody>
      </p:sp>
      <p:sp>
        <p:nvSpPr>
          <p:cNvPr id="2" name="TextBox 1">
            <a:extLst>
              <a:ext uri="{FF2B5EF4-FFF2-40B4-BE49-F238E27FC236}">
                <a16:creationId xmlns:a16="http://schemas.microsoft.com/office/drawing/2014/main" id="{BED3EFB0-C6F6-8B41-BAFB-0E1CBBF8B523}"/>
              </a:ext>
            </a:extLst>
          </p:cNvPr>
          <p:cNvSpPr txBox="1"/>
          <p:nvPr/>
        </p:nvSpPr>
        <p:spPr>
          <a:xfrm>
            <a:off x="461926" y="923370"/>
            <a:ext cx="6251476" cy="3893374"/>
          </a:xfrm>
          <a:prstGeom prst="rect">
            <a:avLst/>
          </a:prstGeom>
          <a:noFill/>
        </p:spPr>
        <p:txBody>
          <a:bodyPr wrap="square" rtlCol="0">
            <a:spAutoFit/>
          </a:bodyPr>
          <a:lstStyle/>
          <a:p>
            <a:r>
              <a:rPr lang="en-US" sz="1300" dirty="0">
                <a:latin typeface="RYscriptsolutionthin" panose="03000203000000000000" pitchFamily="49" charset="0"/>
                <a:ea typeface="RYscriptsolutionthin" panose="03000203000000000000" pitchFamily="49" charset="0"/>
              </a:rPr>
              <a:t>Start at the end: </a:t>
            </a:r>
            <a:r>
              <a:rPr lang="en-US" sz="1300" dirty="0">
                <a:latin typeface="Avenir" panose="02000503020000020003" pitchFamily="2" charset="0"/>
              </a:rPr>
              <a:t>Select a culminating task for the unit. Will it be a test, project,  lab report, presentation, or something else?</a:t>
            </a:r>
          </a:p>
          <a:p>
            <a:endParaRPr lang="en-US" sz="1300" dirty="0">
              <a:latin typeface="Avenir" panose="02000503020000020003" pitchFamily="2" charset="0"/>
            </a:endParaRPr>
          </a:p>
          <a:p>
            <a:r>
              <a:rPr lang="en-US" sz="1300" dirty="0">
                <a:latin typeface="RYscriptsolutionthin" panose="03000203000000000000" pitchFamily="49" charset="0"/>
                <a:ea typeface="RYscriptsolutionthin" panose="03000203000000000000" pitchFamily="49" charset="0"/>
              </a:rPr>
              <a:t>Review the content: </a:t>
            </a:r>
            <a:r>
              <a:rPr lang="en-US" sz="1300" dirty="0">
                <a:latin typeface="Avenir" panose="02000503020000020003" pitchFamily="2" charset="0"/>
              </a:rPr>
              <a:t>Check out the standards/learning objectives for the unit and then create a list of topics that need to be covered. Rearrange the list in a sequence that makes sense for your students.</a:t>
            </a:r>
          </a:p>
          <a:p>
            <a:endParaRPr lang="en-US" sz="1300" dirty="0">
              <a:latin typeface="Avenir" panose="02000503020000020003" pitchFamily="2" charset="0"/>
            </a:endParaRPr>
          </a:p>
          <a:p>
            <a:r>
              <a:rPr lang="en-US" sz="1300" dirty="0">
                <a:latin typeface="RYscriptsolutionthin" panose="03000203000000000000" pitchFamily="49" charset="0"/>
                <a:ea typeface="RYscriptsolutionthin" panose="03000203000000000000" pitchFamily="49" charset="0"/>
              </a:rPr>
              <a:t>Plan a project: </a:t>
            </a:r>
            <a:r>
              <a:rPr lang="en-US" sz="1300" dirty="0">
                <a:latin typeface="Avenir" panose="02000503020000020003" pitchFamily="2" charset="0"/>
              </a:rPr>
              <a:t>It’s good to have a project introduced early in a unit that students can work on whenever you have extra time (Note: This might be your culminating task). This is a great place to have students research applications of science in the real world and connect science to issues regarding the environment, economics, social justice, ethics, or politics.</a:t>
            </a:r>
          </a:p>
          <a:p>
            <a:endParaRPr lang="en-US" sz="1300" dirty="0">
              <a:latin typeface="Avenir" panose="02000503020000020003" pitchFamily="2" charset="0"/>
            </a:endParaRPr>
          </a:p>
          <a:p>
            <a:r>
              <a:rPr lang="en-US" sz="1300" dirty="0">
                <a:latin typeface="RYscriptsolutionthin" panose="03000203000000000000" pitchFamily="49" charset="0"/>
                <a:ea typeface="RYscriptsolutionthin" panose="03000203000000000000" pitchFamily="49" charset="0"/>
              </a:rPr>
              <a:t>Add variety: </a:t>
            </a:r>
            <a:r>
              <a:rPr lang="en-US" sz="1300" dirty="0">
                <a:latin typeface="Avenir" panose="02000503020000020003" pitchFamily="2" charset="0"/>
              </a:rPr>
              <a:t>Look at your list of topics. Now, look at the categories of types of lessons shown in the table below. If possible, try to match up each category with at least one topic. It may not be possible to incorporate every category into each unit – that’s okay! It is also okay to use one category for multiple topics. The goal is to </a:t>
            </a:r>
            <a:r>
              <a:rPr lang="en-US" sz="1300" i="1" dirty="0">
                <a:latin typeface="Avenir" panose="02000503020000020003" pitchFamily="2" charset="0"/>
              </a:rPr>
              <a:t>try</a:t>
            </a:r>
            <a:r>
              <a:rPr lang="en-US" sz="1300" dirty="0">
                <a:latin typeface="Avenir" panose="02000503020000020003" pitchFamily="2" charset="0"/>
              </a:rPr>
              <a:t> to sprinkle in variety each unit, but to </a:t>
            </a:r>
            <a:r>
              <a:rPr lang="en-US" sz="1300" i="1" dirty="0">
                <a:latin typeface="Avenir" panose="02000503020000020003" pitchFamily="2" charset="0"/>
              </a:rPr>
              <a:t>definitely</a:t>
            </a:r>
            <a:r>
              <a:rPr lang="en-US" sz="1300" dirty="0">
                <a:latin typeface="Avenir" panose="02000503020000020003" pitchFamily="2" charset="0"/>
              </a:rPr>
              <a:t> hit each category over the whole course.  </a:t>
            </a:r>
          </a:p>
        </p:txBody>
      </p:sp>
      <p:graphicFrame>
        <p:nvGraphicFramePr>
          <p:cNvPr id="6" name="Table 5">
            <a:extLst>
              <a:ext uri="{FF2B5EF4-FFF2-40B4-BE49-F238E27FC236}">
                <a16:creationId xmlns:a16="http://schemas.microsoft.com/office/drawing/2014/main" id="{1655518F-1C51-324A-892A-8AD27EA1DD73}"/>
              </a:ext>
            </a:extLst>
          </p:cNvPr>
          <p:cNvGraphicFramePr>
            <a:graphicFrameLocks noGrp="1"/>
          </p:cNvGraphicFramePr>
          <p:nvPr>
            <p:extLst>
              <p:ext uri="{D42A27DB-BD31-4B8C-83A1-F6EECF244321}">
                <p14:modId xmlns:p14="http://schemas.microsoft.com/office/powerpoint/2010/main" val="1108687607"/>
              </p:ext>
            </p:extLst>
          </p:nvPr>
        </p:nvGraphicFramePr>
        <p:xfrm>
          <a:off x="461925" y="4929306"/>
          <a:ext cx="5952856" cy="3301323"/>
        </p:xfrm>
        <a:graphic>
          <a:graphicData uri="http://schemas.openxmlformats.org/drawingml/2006/table">
            <a:tbl>
              <a:tblPr firstRow="1" bandRow="1">
                <a:tableStyleId>{5940675A-B579-460E-94D1-54222C63F5DA}</a:tableStyleId>
              </a:tblPr>
              <a:tblGrid>
                <a:gridCol w="1488214">
                  <a:extLst>
                    <a:ext uri="{9D8B030D-6E8A-4147-A177-3AD203B41FA5}">
                      <a16:colId xmlns:a16="http://schemas.microsoft.com/office/drawing/2014/main" val="3230316467"/>
                    </a:ext>
                  </a:extLst>
                </a:gridCol>
                <a:gridCol w="1488214">
                  <a:extLst>
                    <a:ext uri="{9D8B030D-6E8A-4147-A177-3AD203B41FA5}">
                      <a16:colId xmlns:a16="http://schemas.microsoft.com/office/drawing/2014/main" val="313668058"/>
                    </a:ext>
                  </a:extLst>
                </a:gridCol>
                <a:gridCol w="1488214">
                  <a:extLst>
                    <a:ext uri="{9D8B030D-6E8A-4147-A177-3AD203B41FA5}">
                      <a16:colId xmlns:a16="http://schemas.microsoft.com/office/drawing/2014/main" val="2302590613"/>
                    </a:ext>
                  </a:extLst>
                </a:gridCol>
                <a:gridCol w="1488214">
                  <a:extLst>
                    <a:ext uri="{9D8B030D-6E8A-4147-A177-3AD203B41FA5}">
                      <a16:colId xmlns:a16="http://schemas.microsoft.com/office/drawing/2014/main" val="470295211"/>
                    </a:ext>
                  </a:extLst>
                </a:gridCol>
              </a:tblGrid>
              <a:tr h="820014">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Movie or</a:t>
                      </a:r>
                    </a:p>
                    <a:p>
                      <a:pPr algn="ctr"/>
                      <a:r>
                        <a:rPr lang="en-US" sz="1200" b="0" i="1" dirty="0">
                          <a:solidFill>
                            <a:schemeClr val="tx1"/>
                          </a:solidFill>
                          <a:latin typeface="Avenir" panose="02000503020000020003" pitchFamily="2" charset="0"/>
                        </a:rPr>
                        <a:t>Documentary</a:t>
                      </a:r>
                    </a:p>
                    <a:p>
                      <a:pPr algn="ctr"/>
                      <a:endParaRPr lang="en-US" sz="1200" b="0" i="1" dirty="0">
                        <a:solidFill>
                          <a:schemeClr val="tx1"/>
                        </a:solidFill>
                        <a:latin typeface="Avenir" panose="02000503020000020003" pitchFamily="2" charset="0"/>
                      </a:endParaRP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Group Work</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Get Outside</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Games</a:t>
                      </a:r>
                    </a:p>
                  </a:txBody>
                  <a:tcPr>
                    <a:solidFill>
                      <a:srgbClr val="FFF4F0"/>
                    </a:solidFill>
                  </a:tcPr>
                </a:tc>
                <a:extLst>
                  <a:ext uri="{0D108BD9-81ED-4DB2-BD59-A6C34878D82A}">
                    <a16:rowId xmlns:a16="http://schemas.microsoft.com/office/drawing/2014/main" val="1442174670"/>
                  </a:ext>
                </a:extLst>
              </a:tr>
              <a:tr h="867353">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Connect with Social Studies</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marL="0" algn="ctr" defTabSz="685800" rtl="0" eaLnBrk="1" latinLnBrk="0" hangingPunct="1"/>
                      <a:r>
                        <a:rPr lang="en-US" sz="1200" b="0" i="1" kern="1200" dirty="0">
                          <a:solidFill>
                            <a:schemeClr val="tx1"/>
                          </a:solidFill>
                          <a:latin typeface="Avenir" panose="02000503020000020003" pitchFamily="2" charset="0"/>
                          <a:ea typeface="+mn-ea"/>
                          <a:cs typeface="+mn-cs"/>
                        </a:rPr>
                        <a:t>Connect with</a:t>
                      </a:r>
                    </a:p>
                    <a:p>
                      <a:pPr marL="0" algn="ctr" defTabSz="685800" rtl="0" eaLnBrk="1" latinLnBrk="0" hangingPunct="1"/>
                      <a:r>
                        <a:rPr lang="en-US" sz="1200" b="0" i="1" kern="1200" dirty="0">
                          <a:solidFill>
                            <a:schemeClr val="tx1"/>
                          </a:solidFill>
                          <a:latin typeface="Avenir" panose="02000503020000020003" pitchFamily="2" charset="0"/>
                          <a:ea typeface="+mn-ea"/>
                          <a:cs typeface="+mn-cs"/>
                        </a:rPr>
                        <a:t>the Arts</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Focus on Communication</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Add </a:t>
                      </a:r>
                    </a:p>
                    <a:p>
                      <a:pPr algn="ctr"/>
                      <a:r>
                        <a:rPr lang="en-US" sz="1200" b="0" i="1" dirty="0">
                          <a:solidFill>
                            <a:schemeClr val="tx1"/>
                          </a:solidFill>
                          <a:latin typeface="Avenir" panose="02000503020000020003" pitchFamily="2" charset="0"/>
                        </a:rPr>
                        <a:t>Technology</a:t>
                      </a:r>
                    </a:p>
                  </a:txBody>
                  <a:tcPr>
                    <a:solidFill>
                      <a:srgbClr val="FFF4F0"/>
                    </a:solidFill>
                  </a:tcPr>
                </a:tc>
                <a:extLst>
                  <a:ext uri="{0D108BD9-81ED-4DB2-BD59-A6C34878D82A}">
                    <a16:rowId xmlns:a16="http://schemas.microsoft.com/office/drawing/2014/main" val="271042221"/>
                  </a:ext>
                </a:extLst>
              </a:tr>
              <a:tr h="827594">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Lab Demonstration</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Lab</a:t>
                      </a:r>
                    </a:p>
                    <a:p>
                      <a:pPr algn="ctr"/>
                      <a:r>
                        <a:rPr lang="en-US" sz="1200" b="0" i="1" dirty="0">
                          <a:solidFill>
                            <a:schemeClr val="tx1"/>
                          </a:solidFill>
                          <a:latin typeface="Avenir" panose="02000503020000020003" pitchFamily="2" charset="0"/>
                        </a:rPr>
                        <a:t>Activity</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marL="0" algn="ctr" defTabSz="685800" rtl="0" eaLnBrk="1" latinLnBrk="0" hangingPunct="1"/>
                      <a:r>
                        <a:rPr lang="en-US" sz="1200" b="0" i="1" kern="1200" dirty="0">
                          <a:solidFill>
                            <a:schemeClr val="tx1"/>
                          </a:solidFill>
                          <a:latin typeface="Avenir" panose="02000503020000020003" pitchFamily="2" charset="0"/>
                          <a:ea typeface="+mn-ea"/>
                          <a:cs typeface="+mn-cs"/>
                        </a:rPr>
                        <a:t>Design a</a:t>
                      </a:r>
                    </a:p>
                    <a:p>
                      <a:pPr marL="0" algn="ctr" defTabSz="685800" rtl="0" eaLnBrk="1" latinLnBrk="0" hangingPunct="1"/>
                      <a:r>
                        <a:rPr lang="en-US" sz="1200" b="0" i="1" kern="1200" dirty="0">
                          <a:solidFill>
                            <a:schemeClr val="tx1"/>
                          </a:solidFill>
                          <a:latin typeface="Avenir" panose="02000503020000020003" pitchFamily="2" charset="0"/>
                          <a:ea typeface="+mn-ea"/>
                          <a:cs typeface="+mn-cs"/>
                        </a:rPr>
                        <a:t>Lab</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Kitchen</a:t>
                      </a:r>
                    </a:p>
                    <a:p>
                      <a:pPr algn="ctr"/>
                      <a:r>
                        <a:rPr lang="en-US" sz="1200" b="0" i="1" dirty="0">
                          <a:solidFill>
                            <a:schemeClr val="tx1"/>
                          </a:solidFill>
                          <a:latin typeface="Avenir" panose="02000503020000020003" pitchFamily="2" charset="0"/>
                        </a:rPr>
                        <a:t>Science</a:t>
                      </a:r>
                    </a:p>
                  </a:txBody>
                  <a:tcPr>
                    <a:solidFill>
                      <a:srgbClr val="FFF4F0"/>
                    </a:solidFill>
                  </a:tcPr>
                </a:tc>
                <a:extLst>
                  <a:ext uri="{0D108BD9-81ED-4DB2-BD59-A6C34878D82A}">
                    <a16:rowId xmlns:a16="http://schemas.microsoft.com/office/drawing/2014/main" val="1982607287"/>
                  </a:ext>
                </a:extLst>
              </a:tr>
              <a:tr h="783416">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Case</a:t>
                      </a:r>
                    </a:p>
                    <a:p>
                      <a:pPr algn="ctr"/>
                      <a:r>
                        <a:rPr lang="en-US" sz="1200" b="0" i="1" dirty="0">
                          <a:solidFill>
                            <a:schemeClr val="tx1"/>
                          </a:solidFill>
                          <a:latin typeface="Avenir" panose="02000503020000020003" pitchFamily="2" charset="0"/>
                        </a:rPr>
                        <a:t>Study</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Modelling</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algn="ctr"/>
                      <a:r>
                        <a:rPr lang="en-US" sz="1200" b="0" i="1" dirty="0">
                          <a:solidFill>
                            <a:schemeClr val="tx1"/>
                          </a:solidFill>
                          <a:latin typeface="Avenir" panose="02000503020000020003" pitchFamily="2" charset="0"/>
                        </a:rPr>
                        <a:t>Assessment as Learning</a:t>
                      </a:r>
                    </a:p>
                  </a:txBody>
                  <a:tcPr>
                    <a:solidFill>
                      <a:srgbClr val="FFF4F0"/>
                    </a:solidFill>
                  </a:tcPr>
                </a:tc>
                <a:tc>
                  <a:txBody>
                    <a:bodyPr/>
                    <a:lstStyle/>
                    <a:p>
                      <a:pPr algn="ctr"/>
                      <a:endParaRPr lang="en-US" sz="1200" b="0" i="1" dirty="0">
                        <a:solidFill>
                          <a:schemeClr val="tx1"/>
                        </a:solidFill>
                        <a:latin typeface="Avenir" panose="02000503020000020003" pitchFamily="2" charset="0"/>
                      </a:endParaRPr>
                    </a:p>
                    <a:p>
                      <a:pPr marL="0" algn="ctr" defTabSz="685800" rtl="0" eaLnBrk="1" latinLnBrk="0" hangingPunct="1"/>
                      <a:r>
                        <a:rPr lang="en-US" sz="1200" b="0" i="1" kern="1200" dirty="0">
                          <a:solidFill>
                            <a:schemeClr val="tx1"/>
                          </a:solidFill>
                          <a:latin typeface="Avenir" panose="02000503020000020003" pitchFamily="2" charset="0"/>
                          <a:ea typeface="+mn-ea"/>
                          <a:cs typeface="+mn-cs"/>
                        </a:rPr>
                        <a:t>Regular Retrieval Practice</a:t>
                      </a:r>
                    </a:p>
                  </a:txBody>
                  <a:tcPr>
                    <a:solidFill>
                      <a:srgbClr val="FFF4F0"/>
                    </a:solidFill>
                  </a:tcPr>
                </a:tc>
                <a:extLst>
                  <a:ext uri="{0D108BD9-81ED-4DB2-BD59-A6C34878D82A}">
                    <a16:rowId xmlns:a16="http://schemas.microsoft.com/office/drawing/2014/main" val="2187718748"/>
                  </a:ext>
                </a:extLst>
              </a:tr>
            </a:tbl>
          </a:graphicData>
        </a:graphic>
      </p:graphicFrame>
      <p:sp>
        <p:nvSpPr>
          <p:cNvPr id="42" name="Rectangle 41">
            <a:extLst>
              <a:ext uri="{FF2B5EF4-FFF2-40B4-BE49-F238E27FC236}">
                <a16:creationId xmlns:a16="http://schemas.microsoft.com/office/drawing/2014/main" id="{6888F911-F12B-FD42-AB98-694C4B244172}"/>
              </a:ext>
            </a:extLst>
          </p:cNvPr>
          <p:cNvSpPr/>
          <p:nvPr/>
        </p:nvSpPr>
        <p:spPr>
          <a:xfrm>
            <a:off x="114455" y="98854"/>
            <a:ext cx="6621448" cy="7044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3D54839-B0E4-314F-B479-EE73DB1381C4}"/>
              </a:ext>
            </a:extLst>
          </p:cNvPr>
          <p:cNvSpPr/>
          <p:nvPr/>
        </p:nvSpPr>
        <p:spPr>
          <a:xfrm>
            <a:off x="374697" y="126458"/>
            <a:ext cx="6155072" cy="707886"/>
          </a:xfrm>
          <a:prstGeom prst="rect">
            <a:avLst/>
          </a:prstGeom>
          <a:noFill/>
        </p:spPr>
        <p:txBody>
          <a:bodyPr wrap="square" lIns="91440" tIns="45720" rIns="91440" bIns="45720">
            <a:spAutoFit/>
          </a:bodyPr>
          <a:lstStyle/>
          <a:p>
            <a:pPr algn="ctr"/>
            <a:r>
              <a:rPr lang="en-US" sz="2000" b="1"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Quick Guide to Creative Unit Planning</a:t>
            </a:r>
          </a:p>
          <a:p>
            <a:pPr algn="ctr"/>
            <a:r>
              <a:rPr lang="en-US" sz="2000" b="1"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in Science</a:t>
            </a:r>
            <a:endParaRPr lang="en-US" sz="400" b="0" cap="none" spc="0" dirty="0">
              <a:ln w="0"/>
              <a:solidFill>
                <a:schemeClr val="bg1"/>
              </a:solidFill>
              <a:effectLst>
                <a:outerShdw blurRad="38100" dist="19050" dir="2700000" algn="tl" rotWithShape="0">
                  <a:schemeClr val="dk1">
                    <a:alpha val="40000"/>
                  </a:schemeClr>
                </a:outerShdw>
              </a:effectLst>
              <a:latin typeface="Prestige Signature Script  Demo" panose="02000505020000020002" pitchFamily="2" charset="0"/>
              <a:ea typeface="RYboxyourfinalanswer" panose="02000603000000000000" pitchFamily="2" charset="0"/>
            </a:endParaRPr>
          </a:p>
        </p:txBody>
      </p:sp>
      <p:pic>
        <p:nvPicPr>
          <p:cNvPr id="44" name="Picture 43">
            <a:extLst>
              <a:ext uri="{FF2B5EF4-FFF2-40B4-BE49-F238E27FC236}">
                <a16:creationId xmlns:a16="http://schemas.microsoft.com/office/drawing/2014/main" id="{E3F55A8B-5656-8F4B-B021-4E014F841BCB}"/>
              </a:ext>
            </a:extLst>
          </p:cNvPr>
          <p:cNvPicPr>
            <a:picLocks noChangeAspect="1"/>
          </p:cNvPicPr>
          <p:nvPr/>
        </p:nvPicPr>
        <p:blipFill>
          <a:blip r:embed="rId12"/>
          <a:stretch>
            <a:fillRect/>
          </a:stretch>
        </p:blipFill>
        <p:spPr>
          <a:xfrm>
            <a:off x="6089904" y="160790"/>
            <a:ext cx="602464" cy="602464"/>
          </a:xfrm>
          <a:prstGeom prst="rect">
            <a:avLst/>
          </a:prstGeom>
        </p:spPr>
      </p:pic>
      <p:sp>
        <p:nvSpPr>
          <p:cNvPr id="7" name="TextBox 6">
            <a:extLst>
              <a:ext uri="{FF2B5EF4-FFF2-40B4-BE49-F238E27FC236}">
                <a16:creationId xmlns:a16="http://schemas.microsoft.com/office/drawing/2014/main" id="{424DA268-C990-EA47-8B29-5DB62317E940}"/>
              </a:ext>
            </a:extLst>
          </p:cNvPr>
          <p:cNvSpPr txBox="1"/>
          <p:nvPr/>
        </p:nvSpPr>
        <p:spPr>
          <a:xfrm>
            <a:off x="143585" y="902440"/>
            <a:ext cx="442127" cy="461665"/>
          </a:xfrm>
          <a:prstGeom prst="rect">
            <a:avLst/>
          </a:prstGeom>
          <a:noFill/>
        </p:spPr>
        <p:txBody>
          <a:bodyPr wrap="square" rtlCol="0">
            <a:spAutoFit/>
          </a:bodyPr>
          <a:lstStyle/>
          <a:p>
            <a:pPr algn="ctr"/>
            <a:r>
              <a:rPr lang="en-US" sz="2400" dirty="0">
                <a:ln>
                  <a:solidFill>
                    <a:schemeClr val="tx1"/>
                  </a:solidFill>
                </a:ln>
                <a:solidFill>
                  <a:srgbClr val="C00000"/>
                </a:solidFill>
                <a:latin typeface="RYfunctionfilled" panose="02000603000000000000" pitchFamily="2" charset="0"/>
                <a:ea typeface="RYfunctionfilled" panose="02000603000000000000" pitchFamily="2" charset="0"/>
              </a:rPr>
              <a:t>1</a:t>
            </a:r>
            <a:endParaRPr lang="en-US" dirty="0">
              <a:ln>
                <a:solidFill>
                  <a:schemeClr val="tx1"/>
                </a:solidFill>
              </a:ln>
              <a:solidFill>
                <a:srgbClr val="C00000"/>
              </a:solidFill>
              <a:latin typeface="RYfunctionfilled" panose="02000603000000000000" pitchFamily="2" charset="0"/>
              <a:ea typeface="RYfunctionfilled" panose="02000603000000000000" pitchFamily="2" charset="0"/>
            </a:endParaRPr>
          </a:p>
        </p:txBody>
      </p:sp>
      <p:sp>
        <p:nvSpPr>
          <p:cNvPr id="45" name="TextBox 44">
            <a:extLst>
              <a:ext uri="{FF2B5EF4-FFF2-40B4-BE49-F238E27FC236}">
                <a16:creationId xmlns:a16="http://schemas.microsoft.com/office/drawing/2014/main" id="{7D6860AC-1635-7144-BF82-983786B5020F}"/>
              </a:ext>
            </a:extLst>
          </p:cNvPr>
          <p:cNvSpPr txBox="1"/>
          <p:nvPr/>
        </p:nvSpPr>
        <p:spPr>
          <a:xfrm>
            <a:off x="143585" y="1485799"/>
            <a:ext cx="442127" cy="461665"/>
          </a:xfrm>
          <a:prstGeom prst="rect">
            <a:avLst/>
          </a:prstGeom>
          <a:noFill/>
        </p:spPr>
        <p:txBody>
          <a:bodyPr wrap="square" rtlCol="0">
            <a:spAutoFit/>
          </a:bodyPr>
          <a:lstStyle/>
          <a:p>
            <a:pPr algn="ctr"/>
            <a:r>
              <a:rPr lang="en-US" sz="2400" dirty="0">
                <a:ln>
                  <a:solidFill>
                    <a:schemeClr val="tx1"/>
                  </a:solidFill>
                </a:ln>
                <a:solidFill>
                  <a:srgbClr val="FF786E"/>
                </a:solidFill>
                <a:latin typeface="RYfunctionfilled" panose="02000603000000000000" pitchFamily="2" charset="0"/>
                <a:ea typeface="RYfunctionfilled" panose="02000603000000000000" pitchFamily="2" charset="0"/>
              </a:rPr>
              <a:t>2</a:t>
            </a:r>
            <a:endParaRPr lang="en-US" dirty="0">
              <a:ln>
                <a:solidFill>
                  <a:schemeClr val="tx1"/>
                </a:solidFill>
              </a:ln>
              <a:solidFill>
                <a:srgbClr val="FF786E"/>
              </a:solidFill>
              <a:latin typeface="RYfunctionfilled" panose="02000603000000000000" pitchFamily="2" charset="0"/>
              <a:ea typeface="RYfunctionfilled" panose="02000603000000000000" pitchFamily="2" charset="0"/>
            </a:endParaRPr>
          </a:p>
        </p:txBody>
      </p:sp>
      <p:sp>
        <p:nvSpPr>
          <p:cNvPr id="46" name="TextBox 45">
            <a:extLst>
              <a:ext uri="{FF2B5EF4-FFF2-40B4-BE49-F238E27FC236}">
                <a16:creationId xmlns:a16="http://schemas.microsoft.com/office/drawing/2014/main" id="{A7F98C4F-80FC-9048-8497-D4DFC771E476}"/>
              </a:ext>
            </a:extLst>
          </p:cNvPr>
          <p:cNvSpPr txBox="1"/>
          <p:nvPr/>
        </p:nvSpPr>
        <p:spPr>
          <a:xfrm>
            <a:off x="143585" y="2281814"/>
            <a:ext cx="442127" cy="461665"/>
          </a:xfrm>
          <a:prstGeom prst="rect">
            <a:avLst/>
          </a:prstGeom>
          <a:noFill/>
        </p:spPr>
        <p:txBody>
          <a:bodyPr wrap="square" rtlCol="0">
            <a:spAutoFit/>
          </a:bodyPr>
          <a:lstStyle/>
          <a:p>
            <a:pPr algn="ctr"/>
            <a:r>
              <a:rPr lang="en-US" sz="2400" dirty="0">
                <a:ln>
                  <a:solidFill>
                    <a:schemeClr val="tx1"/>
                  </a:solidFill>
                </a:ln>
                <a:solidFill>
                  <a:srgbClr val="A8BCE6"/>
                </a:solidFill>
                <a:latin typeface="RYfunctionfilled" panose="02000603000000000000" pitchFamily="2" charset="0"/>
                <a:ea typeface="RYfunctionfilled" panose="02000603000000000000" pitchFamily="2" charset="0"/>
              </a:rPr>
              <a:t>3</a:t>
            </a:r>
            <a:endParaRPr lang="en-US" dirty="0">
              <a:ln>
                <a:solidFill>
                  <a:schemeClr val="tx1"/>
                </a:solidFill>
              </a:ln>
              <a:solidFill>
                <a:srgbClr val="A8BCE6"/>
              </a:solidFill>
              <a:latin typeface="RYfunctionfilled" panose="02000603000000000000" pitchFamily="2" charset="0"/>
              <a:ea typeface="RYfunctionfilled" panose="02000603000000000000" pitchFamily="2" charset="0"/>
            </a:endParaRPr>
          </a:p>
        </p:txBody>
      </p:sp>
      <p:sp>
        <p:nvSpPr>
          <p:cNvPr id="49" name="TextBox 48">
            <a:extLst>
              <a:ext uri="{FF2B5EF4-FFF2-40B4-BE49-F238E27FC236}">
                <a16:creationId xmlns:a16="http://schemas.microsoft.com/office/drawing/2014/main" id="{7047EA20-266C-B14A-AB09-C2BAD7D77440}"/>
              </a:ext>
            </a:extLst>
          </p:cNvPr>
          <p:cNvSpPr txBox="1"/>
          <p:nvPr/>
        </p:nvSpPr>
        <p:spPr>
          <a:xfrm>
            <a:off x="134550" y="3459548"/>
            <a:ext cx="442127" cy="461665"/>
          </a:xfrm>
          <a:prstGeom prst="rect">
            <a:avLst/>
          </a:prstGeom>
          <a:noFill/>
        </p:spPr>
        <p:txBody>
          <a:bodyPr wrap="square" rtlCol="0">
            <a:spAutoFit/>
          </a:bodyPr>
          <a:lstStyle/>
          <a:p>
            <a:pPr algn="ctr"/>
            <a:r>
              <a:rPr lang="en-US" sz="2400" dirty="0">
                <a:ln>
                  <a:solidFill>
                    <a:schemeClr val="tx1"/>
                  </a:solidFill>
                </a:ln>
                <a:solidFill>
                  <a:srgbClr val="FFF4F0"/>
                </a:solidFill>
                <a:latin typeface="RYfunctionfilled" panose="02000603000000000000" pitchFamily="2" charset="0"/>
                <a:ea typeface="RYfunctionfilled" panose="02000603000000000000" pitchFamily="2" charset="0"/>
              </a:rPr>
              <a:t>4</a:t>
            </a:r>
            <a:endParaRPr lang="en-US" dirty="0">
              <a:ln>
                <a:solidFill>
                  <a:schemeClr val="tx1"/>
                </a:solidFill>
              </a:ln>
              <a:solidFill>
                <a:srgbClr val="FFF4F0"/>
              </a:solidFill>
              <a:latin typeface="RYfunctionfilled" panose="02000603000000000000" pitchFamily="2" charset="0"/>
              <a:ea typeface="RYfunctionfilled" panose="02000603000000000000" pitchFamily="2" charset="0"/>
            </a:endParaRPr>
          </a:p>
        </p:txBody>
      </p:sp>
    </p:spTree>
    <p:extLst>
      <p:ext uri="{BB962C8B-B14F-4D97-AF65-F5344CB8AC3E}">
        <p14:creationId xmlns:p14="http://schemas.microsoft.com/office/powerpoint/2010/main" val="1409590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527E9E0-8A38-AE4F-9E06-76FC678A838D}"/>
              </a:ext>
            </a:extLst>
          </p:cNvPr>
          <p:cNvSpPr/>
          <p:nvPr/>
        </p:nvSpPr>
        <p:spPr>
          <a:xfrm>
            <a:off x="116632" y="900081"/>
            <a:ext cx="6619270" cy="254441"/>
          </a:xfrm>
          <a:prstGeom prst="rect">
            <a:avLst/>
          </a:prstGeom>
          <a:solidFill>
            <a:srgbClr val="FFC6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42C5795-12E4-5F4D-B678-0B0EA9B30979}"/>
              </a:ext>
            </a:extLst>
          </p:cNvPr>
          <p:cNvSpPr/>
          <p:nvPr/>
        </p:nvSpPr>
        <p:spPr>
          <a:xfrm>
            <a:off x="116632" y="107504"/>
            <a:ext cx="6624736" cy="89289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A7750C4-C032-ED45-8CAC-777A6A2C1E5D}"/>
              </a:ext>
            </a:extLst>
          </p:cNvPr>
          <p:cNvSpPr txBox="1"/>
          <p:nvPr/>
        </p:nvSpPr>
        <p:spPr>
          <a:xfrm>
            <a:off x="251833" y="864477"/>
            <a:ext cx="2909771" cy="584775"/>
          </a:xfrm>
          <a:prstGeom prst="rect">
            <a:avLst/>
          </a:prstGeom>
          <a:noFill/>
        </p:spPr>
        <p:txBody>
          <a:bodyPr wrap="none" rtlCol="0">
            <a:spAutoFit/>
          </a:bodyPr>
          <a:lstStyle>
            <a:defPPr>
              <a:defRPr lang="en-US"/>
            </a:defPPr>
            <a:lvl1pPr>
              <a:defRPr sz="1600">
                <a:latin typeface="RYscriptsolutionthick" panose="03000603000000000000" pitchFamily="49" charset="0"/>
                <a:ea typeface="RYscriptsolutionthick" panose="03000603000000000000" pitchFamily="49" charset="0"/>
              </a:defRPr>
            </a:lvl1pPr>
          </a:lstStyle>
          <a:p>
            <a:r>
              <a:rPr lang="en-CA" dirty="0"/>
              <a:t>Some things to think about: </a:t>
            </a:r>
          </a:p>
          <a:p>
            <a:endParaRPr lang="en-US" dirty="0"/>
          </a:p>
        </p:txBody>
      </p:sp>
      <p:pic>
        <p:nvPicPr>
          <p:cNvPr id="63" name="Graphic 62" descr="Flask">
            <a:extLst>
              <a:ext uri="{FF2B5EF4-FFF2-40B4-BE49-F238E27FC236}">
                <a16:creationId xmlns:a16="http://schemas.microsoft.com/office/drawing/2014/main" id="{F59435FF-CCE0-FC44-A42C-ADCF95D478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98515" y="8340647"/>
            <a:ext cx="668526" cy="668526"/>
          </a:xfrm>
          <a:prstGeom prst="rect">
            <a:avLst/>
          </a:prstGeom>
        </p:spPr>
      </p:pic>
      <p:pic>
        <p:nvPicPr>
          <p:cNvPr id="64" name="Graphic 63" descr="Microscope">
            <a:extLst>
              <a:ext uri="{FF2B5EF4-FFF2-40B4-BE49-F238E27FC236}">
                <a16:creationId xmlns:a16="http://schemas.microsoft.com/office/drawing/2014/main" id="{774F9F1C-BD05-454C-ADD7-44F4C9AF00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83317" y="8353468"/>
            <a:ext cx="664091" cy="664091"/>
          </a:xfrm>
          <a:prstGeom prst="rect">
            <a:avLst/>
          </a:prstGeom>
        </p:spPr>
      </p:pic>
      <p:pic>
        <p:nvPicPr>
          <p:cNvPr id="65" name="Graphic 64" descr="Planet">
            <a:extLst>
              <a:ext uri="{FF2B5EF4-FFF2-40B4-BE49-F238E27FC236}">
                <a16:creationId xmlns:a16="http://schemas.microsoft.com/office/drawing/2014/main" id="{A78CEC77-679A-904A-809D-B8F38FD4C2E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059419" y="8367875"/>
            <a:ext cx="731520" cy="731520"/>
          </a:xfrm>
          <a:prstGeom prst="rect">
            <a:avLst/>
          </a:prstGeom>
        </p:spPr>
      </p:pic>
      <p:pic>
        <p:nvPicPr>
          <p:cNvPr id="66" name="Graphic 65" descr="Bug">
            <a:extLst>
              <a:ext uri="{FF2B5EF4-FFF2-40B4-BE49-F238E27FC236}">
                <a16:creationId xmlns:a16="http://schemas.microsoft.com/office/drawing/2014/main" id="{DBC7845D-8502-1741-9715-39C85FAB76F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66875" y="8406281"/>
            <a:ext cx="608243" cy="608243"/>
          </a:xfrm>
          <a:prstGeom prst="rect">
            <a:avLst/>
          </a:prstGeom>
        </p:spPr>
      </p:pic>
      <p:pic>
        <p:nvPicPr>
          <p:cNvPr id="67" name="Graphic 66" descr="Brain">
            <a:extLst>
              <a:ext uri="{FF2B5EF4-FFF2-40B4-BE49-F238E27FC236}">
                <a16:creationId xmlns:a16="http://schemas.microsoft.com/office/drawing/2014/main" id="{D373E6DB-0909-F74D-BD05-9926BEE44A1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95636" y="8367875"/>
            <a:ext cx="731520" cy="731520"/>
          </a:xfrm>
          <a:prstGeom prst="rect">
            <a:avLst/>
          </a:prstGeom>
        </p:spPr>
      </p:pic>
      <p:sp>
        <p:nvSpPr>
          <p:cNvPr id="2" name="TextBox 1">
            <a:extLst>
              <a:ext uri="{FF2B5EF4-FFF2-40B4-BE49-F238E27FC236}">
                <a16:creationId xmlns:a16="http://schemas.microsoft.com/office/drawing/2014/main" id="{6F69BED8-1200-CA4F-8BDA-200D0849F5D8}"/>
              </a:ext>
            </a:extLst>
          </p:cNvPr>
          <p:cNvSpPr txBox="1"/>
          <p:nvPr/>
        </p:nvSpPr>
        <p:spPr>
          <a:xfrm>
            <a:off x="5371905" y="8804194"/>
            <a:ext cx="1482522" cy="276999"/>
          </a:xfrm>
          <a:prstGeom prst="rect">
            <a:avLst/>
          </a:prstGeom>
          <a:noFill/>
        </p:spPr>
        <p:txBody>
          <a:bodyPr wrap="none" rtlCol="0">
            <a:spAutoFit/>
          </a:bodyPr>
          <a:lstStyle/>
          <a:p>
            <a:r>
              <a:rPr lang="en-US" sz="1200" dirty="0">
                <a:solidFill>
                  <a:schemeClr val="bg1">
                    <a:lumMod val="50000"/>
                  </a:schemeClr>
                </a:solidFill>
                <a:latin typeface="Abadi MT Condensed Light" panose="020B0306030101010103" pitchFamily="34" charset="77"/>
              </a:rPr>
              <a:t>© Big Red Science 2021</a:t>
            </a:r>
          </a:p>
        </p:txBody>
      </p:sp>
      <p:sp>
        <p:nvSpPr>
          <p:cNvPr id="18" name="TextBox 17">
            <a:extLst>
              <a:ext uri="{FF2B5EF4-FFF2-40B4-BE49-F238E27FC236}">
                <a16:creationId xmlns:a16="http://schemas.microsoft.com/office/drawing/2014/main" id="{037B68F6-2642-7441-BDB7-F84CECE75445}"/>
              </a:ext>
            </a:extLst>
          </p:cNvPr>
          <p:cNvSpPr txBox="1"/>
          <p:nvPr/>
        </p:nvSpPr>
        <p:spPr>
          <a:xfrm>
            <a:off x="202812" y="1228543"/>
            <a:ext cx="6455049" cy="7094250"/>
          </a:xfrm>
          <a:prstGeom prst="rect">
            <a:avLst/>
          </a:prstGeom>
          <a:noFill/>
        </p:spPr>
        <p:txBody>
          <a:bodyPr wrap="square" rtlCol="0">
            <a:spAutoFit/>
          </a:bodyPr>
          <a:lstStyle/>
          <a:p>
            <a:r>
              <a:rPr lang="en-US" sz="1300" dirty="0">
                <a:solidFill>
                  <a:srgbClr val="C1292E"/>
                </a:solidFill>
                <a:latin typeface="Avenir" panose="02000503020000020003" pitchFamily="2" charset="0"/>
              </a:rPr>
              <a:t>Movie or Documentary:</a:t>
            </a:r>
            <a:r>
              <a:rPr lang="en-US" sz="1300" dirty="0">
                <a:latin typeface="Avenir" panose="02000503020000020003" pitchFamily="2" charset="0"/>
              </a:rPr>
              <a:t> High quality documentaries are a GREAT way to bring science to life, showcase interesting research, and expose students to scientific careers.</a:t>
            </a:r>
          </a:p>
          <a:p>
            <a:endParaRPr lang="en-US" sz="1300" dirty="0">
              <a:latin typeface="Avenir" panose="02000503020000020003" pitchFamily="2" charset="0"/>
            </a:endParaRPr>
          </a:p>
          <a:p>
            <a:r>
              <a:rPr lang="en-US" sz="1300" dirty="0">
                <a:solidFill>
                  <a:srgbClr val="FF786E"/>
                </a:solidFill>
                <a:latin typeface="Avenir" panose="02000503020000020003" pitchFamily="2" charset="0"/>
              </a:rPr>
              <a:t>Group Work: </a:t>
            </a:r>
            <a:r>
              <a:rPr lang="en-US" sz="1300" dirty="0">
                <a:latin typeface="Avenir" panose="02000503020000020003" pitchFamily="2" charset="0"/>
              </a:rPr>
              <a:t>Science would never get anywhere without collaboration! Find opportunities for students to work with various people throughout the year. Case studies, discussion, and study groups are all easy ways to work this in.</a:t>
            </a:r>
          </a:p>
          <a:p>
            <a:endParaRPr lang="en-US" sz="1300" dirty="0">
              <a:latin typeface="Avenir" panose="02000503020000020003" pitchFamily="2" charset="0"/>
            </a:endParaRPr>
          </a:p>
          <a:p>
            <a:r>
              <a:rPr lang="en-US" sz="1300" dirty="0">
                <a:solidFill>
                  <a:srgbClr val="A8BCE6"/>
                </a:solidFill>
                <a:latin typeface="Avenir" panose="02000503020000020003" pitchFamily="2" charset="0"/>
              </a:rPr>
              <a:t>Get Outside: </a:t>
            </a:r>
            <a:r>
              <a:rPr lang="en-US" sz="1300" dirty="0">
                <a:latin typeface="Avenir" panose="02000503020000020003" pitchFamily="2" charset="0"/>
              </a:rPr>
              <a:t>Can a concept be demonstrated while outside? If not, can you find a review activity that will bring students into the fresh air? Even providing a discussion prompt, pairing up students, and having them discuss while walking around the school track is a worthwhile activity.</a:t>
            </a:r>
          </a:p>
          <a:p>
            <a:endParaRPr lang="en-US" sz="1300" dirty="0">
              <a:latin typeface="Avenir" panose="02000503020000020003" pitchFamily="2" charset="0"/>
            </a:endParaRPr>
          </a:p>
          <a:p>
            <a:r>
              <a:rPr lang="en-US" sz="1300" dirty="0">
                <a:solidFill>
                  <a:srgbClr val="C1292E"/>
                </a:solidFill>
                <a:latin typeface="Avenir" panose="02000503020000020003" pitchFamily="2" charset="0"/>
              </a:rPr>
              <a:t>Games: </a:t>
            </a:r>
            <a:r>
              <a:rPr lang="en-US" sz="1300" dirty="0">
                <a:latin typeface="Avenir" panose="02000503020000020003" pitchFamily="2" charset="0"/>
              </a:rPr>
              <a:t>Games generally work best as a way to reinforce content rather than introduce new content. Students also enjoy a combination of technology-based games and screen-free games. </a:t>
            </a:r>
          </a:p>
          <a:p>
            <a:endParaRPr lang="en-US" sz="1300" dirty="0">
              <a:latin typeface="Avenir" panose="02000503020000020003" pitchFamily="2" charset="0"/>
            </a:endParaRPr>
          </a:p>
          <a:p>
            <a:r>
              <a:rPr lang="en-US" sz="1300" dirty="0">
                <a:solidFill>
                  <a:srgbClr val="FF786E"/>
                </a:solidFill>
                <a:latin typeface="Avenir" panose="02000503020000020003" pitchFamily="2" charset="0"/>
              </a:rPr>
              <a:t>Connect with Social Studies: </a:t>
            </a:r>
            <a:r>
              <a:rPr lang="en-US" sz="1300" dirty="0">
                <a:latin typeface="Avenir" panose="02000503020000020003" pitchFamily="2" charset="0"/>
              </a:rPr>
              <a:t>Is there a connection to any issues involving people? (Think politics, ethics, geography, history, etc.) Videos or movies, debates, </a:t>
            </a:r>
            <a:r>
              <a:rPr lang="en-US" sz="1300" dirty="0" err="1">
                <a:latin typeface="Avenir" panose="02000503020000020003" pitchFamily="2" charset="0"/>
              </a:rPr>
              <a:t>socratic</a:t>
            </a:r>
            <a:r>
              <a:rPr lang="en-US" sz="1300" dirty="0">
                <a:latin typeface="Avenir" panose="02000503020000020003" pitchFamily="2" charset="0"/>
              </a:rPr>
              <a:t> seminars, and guest speakers are great options.</a:t>
            </a:r>
          </a:p>
          <a:p>
            <a:endParaRPr lang="en-US" sz="1300" dirty="0">
              <a:latin typeface="Avenir" panose="02000503020000020003" pitchFamily="2" charset="0"/>
            </a:endParaRPr>
          </a:p>
          <a:p>
            <a:r>
              <a:rPr lang="en-US" sz="1300" dirty="0">
                <a:solidFill>
                  <a:srgbClr val="A8BCE6"/>
                </a:solidFill>
                <a:latin typeface="Avenir" panose="02000503020000020003" pitchFamily="2" charset="0"/>
              </a:rPr>
              <a:t>Connect with the Arts: </a:t>
            </a:r>
            <a:r>
              <a:rPr lang="en-US" sz="1300" dirty="0">
                <a:latin typeface="Avenir" panose="02000503020000020003" pitchFamily="2" charset="0"/>
              </a:rPr>
              <a:t>Can you bring in music, art, or drama? This can often be an option as how to present a project.</a:t>
            </a:r>
          </a:p>
          <a:p>
            <a:endParaRPr lang="en-US" sz="1300" dirty="0">
              <a:latin typeface="Avenir" panose="02000503020000020003" pitchFamily="2" charset="0"/>
            </a:endParaRPr>
          </a:p>
          <a:p>
            <a:r>
              <a:rPr lang="en-US" sz="1300" dirty="0">
                <a:solidFill>
                  <a:srgbClr val="C1292E"/>
                </a:solidFill>
                <a:latin typeface="Avenir" panose="02000503020000020003" pitchFamily="2" charset="0"/>
              </a:rPr>
              <a:t>Focus on Communication: </a:t>
            </a:r>
            <a:r>
              <a:rPr lang="en-US" sz="1300" dirty="0">
                <a:latin typeface="Avenir" panose="02000503020000020003" pitchFamily="2" charset="0"/>
              </a:rPr>
              <a:t>Find a way to emphasize one aspect of communication. This might be writing, creating compelling posters or infographics, or working on oral presentations. </a:t>
            </a:r>
          </a:p>
          <a:p>
            <a:endParaRPr lang="en-US" sz="1300" dirty="0">
              <a:latin typeface="Avenir" panose="02000503020000020003" pitchFamily="2" charset="0"/>
            </a:endParaRPr>
          </a:p>
          <a:p>
            <a:r>
              <a:rPr lang="en-US" sz="1300" dirty="0">
                <a:solidFill>
                  <a:srgbClr val="FF786E"/>
                </a:solidFill>
                <a:latin typeface="Avenir" panose="02000503020000020003" pitchFamily="2" charset="0"/>
              </a:rPr>
              <a:t>Add Technology: </a:t>
            </a:r>
            <a:r>
              <a:rPr lang="en-US" sz="1300" dirty="0">
                <a:latin typeface="Avenir" panose="02000503020000020003" pitchFamily="2" charset="0"/>
              </a:rPr>
              <a:t>Where can students apply technology? Can they do video and/or audio recording and editing? Code something? Photography? Use apps that enhance learning?</a:t>
            </a:r>
          </a:p>
          <a:p>
            <a:endParaRPr lang="en-US" sz="1300" dirty="0">
              <a:latin typeface="Avenir" panose="02000503020000020003" pitchFamily="2" charset="0"/>
            </a:endParaRPr>
          </a:p>
          <a:p>
            <a:r>
              <a:rPr lang="en-US" sz="1300" dirty="0">
                <a:solidFill>
                  <a:srgbClr val="A8BCE6"/>
                </a:solidFill>
                <a:latin typeface="Avenir" panose="02000503020000020003" pitchFamily="2" charset="0"/>
              </a:rPr>
              <a:t>Lab Demonstration: </a:t>
            </a:r>
            <a:r>
              <a:rPr lang="en-US" sz="1300" dirty="0">
                <a:latin typeface="Avenir" panose="02000503020000020003" pitchFamily="2" charset="0"/>
              </a:rPr>
              <a:t>Demos are fun as hooks at the beginning of a lesson. They can be a way to introduce phenomena, do experiments that you might not want all students doing at the same time, prompt questioning, and get students excited!</a:t>
            </a:r>
          </a:p>
        </p:txBody>
      </p:sp>
      <p:sp>
        <p:nvSpPr>
          <p:cNvPr id="21" name="Rectangle 20">
            <a:extLst>
              <a:ext uri="{FF2B5EF4-FFF2-40B4-BE49-F238E27FC236}">
                <a16:creationId xmlns:a16="http://schemas.microsoft.com/office/drawing/2014/main" id="{3CA3F648-8DC9-A94E-9056-19FA58C41217}"/>
              </a:ext>
            </a:extLst>
          </p:cNvPr>
          <p:cNvSpPr/>
          <p:nvPr/>
        </p:nvSpPr>
        <p:spPr>
          <a:xfrm>
            <a:off x="114455" y="98854"/>
            <a:ext cx="6621448" cy="7044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A67065D-DF26-7644-BECB-6C7ED8D5D072}"/>
              </a:ext>
            </a:extLst>
          </p:cNvPr>
          <p:cNvSpPr/>
          <p:nvPr/>
        </p:nvSpPr>
        <p:spPr>
          <a:xfrm>
            <a:off x="374697" y="126458"/>
            <a:ext cx="6155072" cy="769441"/>
          </a:xfrm>
          <a:prstGeom prst="rect">
            <a:avLst/>
          </a:prstGeom>
          <a:noFill/>
        </p:spPr>
        <p:txBody>
          <a:bodyPr wrap="square" lIns="91440" tIns="45720" rIns="91440" bIns="45720">
            <a:spAutoFit/>
          </a:bodyPr>
          <a:lstStyle/>
          <a:p>
            <a:pPr algn="ctr"/>
            <a:r>
              <a:rPr lang="en-US" sz="2000" b="1"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Quick Guide to Creative Unit Planning</a:t>
            </a:r>
          </a:p>
          <a:p>
            <a:pPr algn="ctr"/>
            <a:r>
              <a:rPr lang="en-US" sz="2000" b="1"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in Science </a:t>
            </a:r>
            <a:r>
              <a:rPr lang="en-US" sz="1200" b="1"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 </a:t>
            </a:r>
            <a:r>
              <a:rPr lang="en-US" sz="900" b="1" dirty="0">
                <a:ln w="0"/>
                <a:solidFill>
                  <a:schemeClr val="bg1"/>
                </a:solidFill>
                <a:effectLst>
                  <a:outerShdw blurRad="38100" dist="19050" dir="2700000" algn="tl" rotWithShape="0">
                    <a:schemeClr val="dk1">
                      <a:alpha val="40000"/>
                    </a:schemeClr>
                  </a:outerShdw>
                </a:effectLst>
                <a:latin typeface="RYscriptsolutionribbon" panose="03000603000000000000" pitchFamily="49" charset="0"/>
                <a:ea typeface="RYscriptsolutionribbon" panose="03000603000000000000" pitchFamily="49" charset="0"/>
              </a:rPr>
              <a:t>(continued)</a:t>
            </a:r>
            <a:endParaRPr lang="en-US" sz="2000" b="1" cap="none" spc="0" dirty="0">
              <a:ln w="0"/>
              <a:solidFill>
                <a:schemeClr val="bg1"/>
              </a:solidFill>
              <a:effectLst>
                <a:outerShdw blurRad="38100" dist="19050" dir="2700000" algn="tl" rotWithShape="0">
                  <a:schemeClr val="dk1">
                    <a:alpha val="40000"/>
                  </a:schemeClr>
                </a:outerShdw>
              </a:effectLst>
              <a:latin typeface="RYscriptsolutionribbon" panose="03000603000000000000" pitchFamily="49" charset="0"/>
              <a:ea typeface="RYscriptsolutionribbon" panose="03000603000000000000" pitchFamily="49" charset="0"/>
            </a:endParaRPr>
          </a:p>
          <a:p>
            <a:pPr algn="ctr"/>
            <a:endParaRPr lang="en-US" sz="400" b="0" cap="none" spc="0" dirty="0">
              <a:ln w="0"/>
              <a:solidFill>
                <a:schemeClr val="bg1"/>
              </a:solidFill>
              <a:effectLst>
                <a:outerShdw blurRad="38100" dist="19050" dir="2700000" algn="tl" rotWithShape="0">
                  <a:schemeClr val="dk1">
                    <a:alpha val="40000"/>
                  </a:schemeClr>
                </a:outerShdw>
              </a:effectLst>
              <a:latin typeface="Prestige Signature Script  Demo" panose="02000505020000020002" pitchFamily="2" charset="0"/>
              <a:ea typeface="RYboxyourfinalanswer" panose="02000603000000000000" pitchFamily="2" charset="0"/>
            </a:endParaRPr>
          </a:p>
        </p:txBody>
      </p:sp>
      <p:pic>
        <p:nvPicPr>
          <p:cNvPr id="23" name="Picture 22">
            <a:extLst>
              <a:ext uri="{FF2B5EF4-FFF2-40B4-BE49-F238E27FC236}">
                <a16:creationId xmlns:a16="http://schemas.microsoft.com/office/drawing/2014/main" id="{664F0C13-9024-0C4F-9BB1-0AEC769AA821}"/>
              </a:ext>
            </a:extLst>
          </p:cNvPr>
          <p:cNvPicPr>
            <a:picLocks noChangeAspect="1"/>
          </p:cNvPicPr>
          <p:nvPr/>
        </p:nvPicPr>
        <p:blipFill>
          <a:blip r:embed="rId12"/>
          <a:stretch>
            <a:fillRect/>
          </a:stretch>
        </p:blipFill>
        <p:spPr>
          <a:xfrm>
            <a:off x="6089904" y="160790"/>
            <a:ext cx="602464" cy="602464"/>
          </a:xfrm>
          <a:prstGeom prst="rect">
            <a:avLst/>
          </a:prstGeom>
        </p:spPr>
      </p:pic>
    </p:spTree>
    <p:extLst>
      <p:ext uri="{BB962C8B-B14F-4D97-AF65-F5344CB8AC3E}">
        <p14:creationId xmlns:p14="http://schemas.microsoft.com/office/powerpoint/2010/main" val="25723256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527E9E0-8A38-AE4F-9E06-76FC678A838D}"/>
              </a:ext>
            </a:extLst>
          </p:cNvPr>
          <p:cNvSpPr/>
          <p:nvPr/>
        </p:nvSpPr>
        <p:spPr>
          <a:xfrm>
            <a:off x="116632" y="900081"/>
            <a:ext cx="6619270" cy="254441"/>
          </a:xfrm>
          <a:prstGeom prst="rect">
            <a:avLst/>
          </a:prstGeom>
          <a:solidFill>
            <a:srgbClr val="FFC6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42C5795-12E4-5F4D-B678-0B0EA9B30979}"/>
              </a:ext>
            </a:extLst>
          </p:cNvPr>
          <p:cNvSpPr/>
          <p:nvPr/>
        </p:nvSpPr>
        <p:spPr>
          <a:xfrm>
            <a:off x="116632" y="107504"/>
            <a:ext cx="6624736" cy="892899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A7750C4-C032-ED45-8CAC-777A6A2C1E5D}"/>
              </a:ext>
            </a:extLst>
          </p:cNvPr>
          <p:cNvSpPr txBox="1"/>
          <p:nvPr/>
        </p:nvSpPr>
        <p:spPr>
          <a:xfrm>
            <a:off x="251833" y="864477"/>
            <a:ext cx="3743332" cy="584775"/>
          </a:xfrm>
          <a:prstGeom prst="rect">
            <a:avLst/>
          </a:prstGeom>
          <a:noFill/>
        </p:spPr>
        <p:txBody>
          <a:bodyPr wrap="none" rtlCol="0">
            <a:spAutoFit/>
          </a:bodyPr>
          <a:lstStyle>
            <a:defPPr>
              <a:defRPr lang="en-US"/>
            </a:defPPr>
            <a:lvl1pPr>
              <a:defRPr sz="1600">
                <a:latin typeface="RYscriptsolutionthick" panose="03000603000000000000" pitchFamily="49" charset="0"/>
                <a:ea typeface="RYscriptsolutionthick" panose="03000603000000000000" pitchFamily="49" charset="0"/>
              </a:defRPr>
            </a:lvl1pPr>
          </a:lstStyle>
          <a:p>
            <a:r>
              <a:rPr lang="en-CA" dirty="0"/>
              <a:t>Some things to think about: </a:t>
            </a:r>
            <a:r>
              <a:rPr lang="en-CA" baseline="-25000" dirty="0"/>
              <a:t>(continued)</a:t>
            </a:r>
            <a:r>
              <a:rPr lang="en-CA" dirty="0"/>
              <a:t> </a:t>
            </a:r>
          </a:p>
          <a:p>
            <a:endParaRPr lang="en-US" dirty="0"/>
          </a:p>
        </p:txBody>
      </p:sp>
      <p:pic>
        <p:nvPicPr>
          <p:cNvPr id="63" name="Graphic 62" descr="Flask">
            <a:extLst>
              <a:ext uri="{FF2B5EF4-FFF2-40B4-BE49-F238E27FC236}">
                <a16:creationId xmlns:a16="http://schemas.microsoft.com/office/drawing/2014/main" id="{F59435FF-CCE0-FC44-A42C-ADCF95D478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98515" y="8340647"/>
            <a:ext cx="668526" cy="668526"/>
          </a:xfrm>
          <a:prstGeom prst="rect">
            <a:avLst/>
          </a:prstGeom>
        </p:spPr>
      </p:pic>
      <p:pic>
        <p:nvPicPr>
          <p:cNvPr id="64" name="Graphic 63" descr="Microscope">
            <a:extLst>
              <a:ext uri="{FF2B5EF4-FFF2-40B4-BE49-F238E27FC236}">
                <a16:creationId xmlns:a16="http://schemas.microsoft.com/office/drawing/2014/main" id="{774F9F1C-BD05-454C-ADD7-44F4C9AF00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283317" y="8353468"/>
            <a:ext cx="664091" cy="664091"/>
          </a:xfrm>
          <a:prstGeom prst="rect">
            <a:avLst/>
          </a:prstGeom>
        </p:spPr>
      </p:pic>
      <p:pic>
        <p:nvPicPr>
          <p:cNvPr id="65" name="Graphic 64" descr="Planet">
            <a:extLst>
              <a:ext uri="{FF2B5EF4-FFF2-40B4-BE49-F238E27FC236}">
                <a16:creationId xmlns:a16="http://schemas.microsoft.com/office/drawing/2014/main" id="{A78CEC77-679A-904A-809D-B8F38FD4C2E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059419" y="8367875"/>
            <a:ext cx="731520" cy="731520"/>
          </a:xfrm>
          <a:prstGeom prst="rect">
            <a:avLst/>
          </a:prstGeom>
        </p:spPr>
      </p:pic>
      <p:pic>
        <p:nvPicPr>
          <p:cNvPr id="66" name="Graphic 65" descr="Bug">
            <a:extLst>
              <a:ext uri="{FF2B5EF4-FFF2-40B4-BE49-F238E27FC236}">
                <a16:creationId xmlns:a16="http://schemas.microsoft.com/office/drawing/2014/main" id="{DBC7845D-8502-1741-9715-39C85FAB76F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766875" y="8406281"/>
            <a:ext cx="608243" cy="608243"/>
          </a:xfrm>
          <a:prstGeom prst="rect">
            <a:avLst/>
          </a:prstGeom>
        </p:spPr>
      </p:pic>
      <p:pic>
        <p:nvPicPr>
          <p:cNvPr id="67" name="Graphic 66" descr="Brain">
            <a:extLst>
              <a:ext uri="{FF2B5EF4-FFF2-40B4-BE49-F238E27FC236}">
                <a16:creationId xmlns:a16="http://schemas.microsoft.com/office/drawing/2014/main" id="{D373E6DB-0909-F74D-BD05-9926BEE44A1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95636" y="8367875"/>
            <a:ext cx="731520" cy="731520"/>
          </a:xfrm>
          <a:prstGeom prst="rect">
            <a:avLst/>
          </a:prstGeom>
        </p:spPr>
      </p:pic>
      <p:sp>
        <p:nvSpPr>
          <p:cNvPr id="2" name="TextBox 1">
            <a:extLst>
              <a:ext uri="{FF2B5EF4-FFF2-40B4-BE49-F238E27FC236}">
                <a16:creationId xmlns:a16="http://schemas.microsoft.com/office/drawing/2014/main" id="{6F69BED8-1200-CA4F-8BDA-200D0849F5D8}"/>
              </a:ext>
            </a:extLst>
          </p:cNvPr>
          <p:cNvSpPr txBox="1"/>
          <p:nvPr/>
        </p:nvSpPr>
        <p:spPr>
          <a:xfrm>
            <a:off x="5371905" y="8804194"/>
            <a:ext cx="1482522" cy="276999"/>
          </a:xfrm>
          <a:prstGeom prst="rect">
            <a:avLst/>
          </a:prstGeom>
          <a:noFill/>
        </p:spPr>
        <p:txBody>
          <a:bodyPr wrap="none" rtlCol="0">
            <a:spAutoFit/>
          </a:bodyPr>
          <a:lstStyle/>
          <a:p>
            <a:r>
              <a:rPr lang="en-US" sz="1200" dirty="0">
                <a:solidFill>
                  <a:schemeClr val="bg1">
                    <a:lumMod val="50000"/>
                  </a:schemeClr>
                </a:solidFill>
                <a:latin typeface="Abadi MT Condensed Light" panose="020B0306030101010103" pitchFamily="34" charset="77"/>
              </a:rPr>
              <a:t>© Big Red Science 2021</a:t>
            </a:r>
          </a:p>
        </p:txBody>
      </p:sp>
      <p:sp>
        <p:nvSpPr>
          <p:cNvPr id="18" name="TextBox 17">
            <a:extLst>
              <a:ext uri="{FF2B5EF4-FFF2-40B4-BE49-F238E27FC236}">
                <a16:creationId xmlns:a16="http://schemas.microsoft.com/office/drawing/2014/main" id="{037B68F6-2642-7441-BDB7-F84CECE75445}"/>
              </a:ext>
            </a:extLst>
          </p:cNvPr>
          <p:cNvSpPr txBox="1"/>
          <p:nvPr/>
        </p:nvSpPr>
        <p:spPr>
          <a:xfrm>
            <a:off x="202812" y="1228543"/>
            <a:ext cx="6455049" cy="6294031"/>
          </a:xfrm>
          <a:prstGeom prst="rect">
            <a:avLst/>
          </a:prstGeom>
          <a:noFill/>
        </p:spPr>
        <p:txBody>
          <a:bodyPr wrap="square" rtlCol="0">
            <a:spAutoFit/>
          </a:bodyPr>
          <a:lstStyle/>
          <a:p>
            <a:r>
              <a:rPr lang="en-US" sz="1300" dirty="0">
                <a:solidFill>
                  <a:srgbClr val="C1292E"/>
                </a:solidFill>
                <a:latin typeface="Avenir" panose="02000503020000020003" pitchFamily="2" charset="0"/>
              </a:rPr>
              <a:t>Lab Activity: </a:t>
            </a:r>
            <a:r>
              <a:rPr lang="en-US" sz="1300" dirty="0">
                <a:latin typeface="Avenir" panose="02000503020000020003" pitchFamily="2" charset="0"/>
              </a:rPr>
              <a:t>Lab set-ups vary a lot between schools, but find a way for students to do a classic lab each unit. Don’t worry about finding something elaborate – focus on finding something that students will be able to understand what is happening at each step.</a:t>
            </a:r>
          </a:p>
          <a:p>
            <a:endParaRPr lang="en-US" sz="1300" dirty="0">
              <a:latin typeface="Avenir" panose="02000503020000020003" pitchFamily="2" charset="0"/>
            </a:endParaRPr>
          </a:p>
          <a:p>
            <a:r>
              <a:rPr lang="en-US" sz="1300" dirty="0">
                <a:solidFill>
                  <a:srgbClr val="FF786E"/>
                </a:solidFill>
                <a:latin typeface="Avenir" panose="02000503020000020003" pitchFamily="2" charset="0"/>
              </a:rPr>
              <a:t>Design a Lab: </a:t>
            </a:r>
            <a:r>
              <a:rPr lang="en-US" sz="1300" dirty="0">
                <a:latin typeface="Avenir" panose="02000503020000020003" pitchFamily="2" charset="0"/>
              </a:rPr>
              <a:t>Students should get lots of practice in designing experiments. This can be scaffolded over time. They should learn how to select and adjust variables, select appropriate controls, do multiple trials, and write out meticulous procedures. Don’t shy away from assigning large-scale problems or field studies! It’s all about design and </a:t>
            </a:r>
            <a:r>
              <a:rPr lang="en-US" sz="1300" i="1" dirty="0">
                <a:latin typeface="Avenir" panose="02000503020000020003" pitchFamily="2" charset="0"/>
              </a:rPr>
              <a:t>not</a:t>
            </a:r>
            <a:r>
              <a:rPr lang="en-US" sz="1300" dirty="0">
                <a:latin typeface="Avenir" panose="02000503020000020003" pitchFamily="2" charset="0"/>
              </a:rPr>
              <a:t> execution. (</a:t>
            </a:r>
            <a:r>
              <a:rPr lang="en-US" sz="1300" i="1" dirty="0">
                <a:latin typeface="Avenir" panose="02000503020000020003" pitchFamily="2" charset="0"/>
              </a:rPr>
              <a:t>Note: But sometimes it’s fun to have them do both!</a:t>
            </a:r>
            <a:r>
              <a:rPr lang="en-US" sz="1300" dirty="0">
                <a:latin typeface="Avenir" panose="02000503020000020003" pitchFamily="2" charset="0"/>
              </a:rPr>
              <a:t>)</a:t>
            </a:r>
          </a:p>
          <a:p>
            <a:endParaRPr lang="en-US" sz="1300" dirty="0">
              <a:latin typeface="Avenir" panose="02000503020000020003" pitchFamily="2" charset="0"/>
            </a:endParaRPr>
          </a:p>
          <a:p>
            <a:r>
              <a:rPr lang="en-US" sz="1300" dirty="0">
                <a:solidFill>
                  <a:srgbClr val="A8BCE6"/>
                </a:solidFill>
                <a:latin typeface="Avenir" panose="02000503020000020003" pitchFamily="2" charset="0"/>
              </a:rPr>
              <a:t>Kitchen Science: </a:t>
            </a:r>
            <a:r>
              <a:rPr lang="en-US" sz="1300" dirty="0">
                <a:latin typeface="Avenir" panose="02000503020000020003" pitchFamily="2" charset="0"/>
              </a:rPr>
              <a:t>So fun and simple, but can end up blowing students’ minds! Can you bake or cook something? Fermentation with bread-making, stoichiometry cookies, and the osmosis egg activity are some of my go-to activities! </a:t>
            </a:r>
          </a:p>
          <a:p>
            <a:endParaRPr lang="en-US" sz="1300" dirty="0">
              <a:latin typeface="Avenir" panose="02000503020000020003" pitchFamily="2" charset="0"/>
            </a:endParaRPr>
          </a:p>
          <a:p>
            <a:r>
              <a:rPr lang="en-US" sz="1300" dirty="0">
                <a:solidFill>
                  <a:srgbClr val="C1292E"/>
                </a:solidFill>
                <a:latin typeface="Avenir" panose="02000503020000020003" pitchFamily="2" charset="0"/>
              </a:rPr>
              <a:t>Case Study: </a:t>
            </a:r>
            <a:r>
              <a:rPr lang="en-US" sz="1300" dirty="0">
                <a:latin typeface="Avenir" panose="02000503020000020003" pitchFamily="2" charset="0"/>
              </a:rPr>
              <a:t>Students love learning through stories, which is what a case study is at its core. Search a topic at the </a:t>
            </a:r>
            <a:r>
              <a:rPr lang="en-US" sz="1300" dirty="0">
                <a:latin typeface="Avenir" panose="02000503020000020003" pitchFamily="2" charset="0"/>
                <a:hlinkClick r:id="rId12"/>
              </a:rPr>
              <a:t>National Center for Case Study Teaching in Science</a:t>
            </a:r>
            <a:r>
              <a:rPr lang="en-US" sz="1300" dirty="0">
                <a:latin typeface="Avenir" panose="02000503020000020003" pitchFamily="2" charset="0"/>
              </a:rPr>
              <a:t> and check out your options.</a:t>
            </a:r>
          </a:p>
          <a:p>
            <a:endParaRPr lang="en-US" sz="1300" dirty="0">
              <a:latin typeface="Avenir" panose="02000503020000020003" pitchFamily="2" charset="0"/>
            </a:endParaRPr>
          </a:p>
          <a:p>
            <a:r>
              <a:rPr lang="en-US" sz="1300" dirty="0">
                <a:solidFill>
                  <a:srgbClr val="FF786E"/>
                </a:solidFill>
                <a:latin typeface="Avenir" panose="02000503020000020003" pitchFamily="2" charset="0"/>
              </a:rPr>
              <a:t>Modelling: </a:t>
            </a:r>
            <a:r>
              <a:rPr lang="en-US" sz="1300" dirty="0">
                <a:latin typeface="Avenir" panose="02000503020000020003" pitchFamily="2" charset="0"/>
              </a:rPr>
              <a:t>Get students working with their hands! Break out play dough, model kits (or toothpicks and marshmallows), Lego, or even random loose parts. Challenge students to bring abstract concepts to life.</a:t>
            </a:r>
          </a:p>
          <a:p>
            <a:endParaRPr lang="en-US" sz="1300" dirty="0">
              <a:latin typeface="Avenir" panose="02000503020000020003" pitchFamily="2" charset="0"/>
            </a:endParaRPr>
          </a:p>
          <a:p>
            <a:r>
              <a:rPr lang="en-US" sz="1300" dirty="0">
                <a:solidFill>
                  <a:srgbClr val="A8BCE6"/>
                </a:solidFill>
                <a:latin typeface="Avenir" panose="02000503020000020003" pitchFamily="2" charset="0"/>
              </a:rPr>
              <a:t>Assessment as Learning: </a:t>
            </a:r>
            <a:r>
              <a:rPr lang="en-US" sz="1300" dirty="0">
                <a:latin typeface="Avenir" panose="02000503020000020003" pitchFamily="2" charset="0"/>
              </a:rPr>
              <a:t>There is a lot of power in students learning to assess their own learning. Find somewhere for students to self-assess using the same rubrics or marking schemes that you do. This is a great regular practice to get into (and it will also help to reduce questions about your grading!)</a:t>
            </a:r>
          </a:p>
          <a:p>
            <a:endParaRPr lang="en-US" sz="1300" dirty="0">
              <a:latin typeface="Avenir" panose="02000503020000020003" pitchFamily="2" charset="0"/>
            </a:endParaRPr>
          </a:p>
          <a:p>
            <a:r>
              <a:rPr lang="en-US" sz="1300" dirty="0">
                <a:solidFill>
                  <a:srgbClr val="C1292E"/>
                </a:solidFill>
                <a:latin typeface="Avenir" panose="02000503020000020003" pitchFamily="2" charset="0"/>
              </a:rPr>
              <a:t>Regular Retrieval Practice: </a:t>
            </a:r>
            <a:r>
              <a:rPr lang="en-US" sz="1300" dirty="0">
                <a:latin typeface="Avenir" panose="02000503020000020003" pitchFamily="2" charset="0"/>
              </a:rPr>
              <a:t>This can be done every day, but switch up your strategies! Check out my freebie </a:t>
            </a:r>
            <a:r>
              <a:rPr lang="en-US" sz="1300" i="1" dirty="0">
                <a:latin typeface="Avenir" panose="02000503020000020003" pitchFamily="2" charset="0"/>
              </a:rPr>
              <a:t>21 Ways to Make Content Stick</a:t>
            </a:r>
            <a:r>
              <a:rPr lang="en-US" sz="1300" dirty="0">
                <a:latin typeface="Avenir" panose="02000503020000020003" pitchFamily="2" charset="0"/>
              </a:rPr>
              <a:t> </a:t>
            </a:r>
            <a:r>
              <a:rPr lang="en-US" sz="1300" dirty="0">
                <a:latin typeface="Avenir" panose="02000503020000020003" pitchFamily="2" charset="0"/>
                <a:hlinkClick r:id="rId13"/>
              </a:rPr>
              <a:t>here</a:t>
            </a:r>
            <a:r>
              <a:rPr lang="en-US" sz="1300" dirty="0">
                <a:latin typeface="Avenir" panose="02000503020000020003" pitchFamily="2" charset="0"/>
              </a:rPr>
              <a:t>.</a:t>
            </a:r>
          </a:p>
        </p:txBody>
      </p:sp>
      <p:sp>
        <p:nvSpPr>
          <p:cNvPr id="21" name="Rectangle 20">
            <a:extLst>
              <a:ext uri="{FF2B5EF4-FFF2-40B4-BE49-F238E27FC236}">
                <a16:creationId xmlns:a16="http://schemas.microsoft.com/office/drawing/2014/main" id="{3CA3F648-8DC9-A94E-9056-19FA58C41217}"/>
              </a:ext>
            </a:extLst>
          </p:cNvPr>
          <p:cNvSpPr/>
          <p:nvPr/>
        </p:nvSpPr>
        <p:spPr>
          <a:xfrm>
            <a:off x="114455" y="98854"/>
            <a:ext cx="6621448" cy="7044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A67065D-DF26-7644-BECB-6C7ED8D5D072}"/>
              </a:ext>
            </a:extLst>
          </p:cNvPr>
          <p:cNvSpPr/>
          <p:nvPr/>
        </p:nvSpPr>
        <p:spPr>
          <a:xfrm>
            <a:off x="374697" y="126458"/>
            <a:ext cx="6155072" cy="769441"/>
          </a:xfrm>
          <a:prstGeom prst="rect">
            <a:avLst/>
          </a:prstGeom>
          <a:noFill/>
        </p:spPr>
        <p:txBody>
          <a:bodyPr wrap="square" lIns="91440" tIns="45720" rIns="91440" bIns="45720">
            <a:spAutoFit/>
          </a:bodyPr>
          <a:lstStyle/>
          <a:p>
            <a:pPr algn="ctr"/>
            <a:r>
              <a:rPr lang="en-US" sz="2000" b="1"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Quick Guide to Creative Unit Planning</a:t>
            </a:r>
          </a:p>
          <a:p>
            <a:pPr algn="ctr"/>
            <a:r>
              <a:rPr lang="en-US" sz="2000" b="1"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in Science </a:t>
            </a:r>
            <a:r>
              <a:rPr lang="en-US" sz="1200" b="1" dirty="0">
                <a:ln w="0"/>
                <a:solidFill>
                  <a:schemeClr val="bg1"/>
                </a:solidFill>
                <a:effectLst>
                  <a:outerShdw blurRad="38100" dist="19050" dir="2700000" algn="tl" rotWithShape="0">
                    <a:schemeClr val="dk1">
                      <a:alpha val="40000"/>
                    </a:schemeClr>
                  </a:outerShdw>
                </a:effectLst>
                <a:latin typeface="Avenir Next Ultra Light" panose="020B0203020202020204" pitchFamily="34" charset="77"/>
                <a:ea typeface="RYtypingtotal" panose="02000603000000000000" pitchFamily="2" charset="0"/>
              </a:rPr>
              <a:t> </a:t>
            </a:r>
            <a:r>
              <a:rPr lang="en-US" sz="900" b="1" dirty="0">
                <a:ln w="0"/>
                <a:solidFill>
                  <a:schemeClr val="bg1"/>
                </a:solidFill>
                <a:effectLst>
                  <a:outerShdw blurRad="38100" dist="19050" dir="2700000" algn="tl" rotWithShape="0">
                    <a:schemeClr val="dk1">
                      <a:alpha val="40000"/>
                    </a:schemeClr>
                  </a:outerShdw>
                </a:effectLst>
                <a:latin typeface="RYscriptsolutionribbon" panose="03000603000000000000" pitchFamily="49" charset="0"/>
                <a:ea typeface="RYscriptsolutionribbon" panose="03000603000000000000" pitchFamily="49" charset="0"/>
              </a:rPr>
              <a:t>(continued)</a:t>
            </a:r>
            <a:endParaRPr lang="en-US" sz="2000" b="1" cap="none" spc="0" dirty="0">
              <a:ln w="0"/>
              <a:solidFill>
                <a:schemeClr val="bg1"/>
              </a:solidFill>
              <a:effectLst>
                <a:outerShdw blurRad="38100" dist="19050" dir="2700000" algn="tl" rotWithShape="0">
                  <a:schemeClr val="dk1">
                    <a:alpha val="40000"/>
                  </a:schemeClr>
                </a:outerShdw>
              </a:effectLst>
              <a:latin typeface="RYscriptsolutionribbon" panose="03000603000000000000" pitchFamily="49" charset="0"/>
              <a:ea typeface="RYscriptsolutionribbon" panose="03000603000000000000" pitchFamily="49" charset="0"/>
            </a:endParaRPr>
          </a:p>
          <a:p>
            <a:pPr algn="ctr"/>
            <a:endParaRPr lang="en-US" sz="400" b="0" cap="none" spc="0" dirty="0">
              <a:ln w="0"/>
              <a:solidFill>
                <a:schemeClr val="bg1"/>
              </a:solidFill>
              <a:effectLst>
                <a:outerShdw blurRad="38100" dist="19050" dir="2700000" algn="tl" rotWithShape="0">
                  <a:schemeClr val="dk1">
                    <a:alpha val="40000"/>
                  </a:schemeClr>
                </a:outerShdw>
              </a:effectLst>
              <a:latin typeface="Prestige Signature Script  Demo" panose="02000505020000020002" pitchFamily="2" charset="0"/>
              <a:ea typeface="RYboxyourfinalanswer" panose="02000603000000000000" pitchFamily="2" charset="0"/>
            </a:endParaRPr>
          </a:p>
        </p:txBody>
      </p:sp>
      <p:pic>
        <p:nvPicPr>
          <p:cNvPr id="23" name="Picture 22">
            <a:extLst>
              <a:ext uri="{FF2B5EF4-FFF2-40B4-BE49-F238E27FC236}">
                <a16:creationId xmlns:a16="http://schemas.microsoft.com/office/drawing/2014/main" id="{664F0C13-9024-0C4F-9BB1-0AEC769AA821}"/>
              </a:ext>
            </a:extLst>
          </p:cNvPr>
          <p:cNvPicPr>
            <a:picLocks noChangeAspect="1"/>
          </p:cNvPicPr>
          <p:nvPr/>
        </p:nvPicPr>
        <p:blipFill>
          <a:blip r:embed="rId14"/>
          <a:stretch>
            <a:fillRect/>
          </a:stretch>
        </p:blipFill>
        <p:spPr>
          <a:xfrm>
            <a:off x="6089904" y="160790"/>
            <a:ext cx="602464" cy="602464"/>
          </a:xfrm>
          <a:prstGeom prst="rect">
            <a:avLst/>
          </a:prstGeom>
        </p:spPr>
      </p:pic>
    </p:spTree>
    <p:extLst>
      <p:ext uri="{BB962C8B-B14F-4D97-AF65-F5344CB8AC3E}">
        <p14:creationId xmlns:p14="http://schemas.microsoft.com/office/powerpoint/2010/main" val="403063529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41155</TotalTime>
  <Words>1029</Words>
  <Application>Microsoft Macintosh PowerPoint</Application>
  <PresentationFormat>Letter Paper (8.5x11 in)</PresentationFormat>
  <Paragraphs>96</Paragraphs>
  <Slides>4</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4</vt:i4>
      </vt:variant>
    </vt:vector>
  </HeadingPairs>
  <TitlesOfParts>
    <vt:vector size="18" baseType="lpstr">
      <vt:lpstr>Abadi MT Condensed Light</vt:lpstr>
      <vt:lpstr>Arial</vt:lpstr>
      <vt:lpstr>Avenir</vt:lpstr>
      <vt:lpstr>Avenir Light</vt:lpstr>
      <vt:lpstr>Avenir Next Ultra Light</vt:lpstr>
      <vt:lpstr>Calibri</vt:lpstr>
      <vt:lpstr>Calibri Light</vt:lpstr>
      <vt:lpstr>Prestige Signature Script  Demo</vt:lpstr>
      <vt:lpstr>RYfunctionfilled</vt:lpstr>
      <vt:lpstr>RYscriptsolutionribbon</vt:lpstr>
      <vt:lpstr>RYscriptsolutionthick</vt:lpstr>
      <vt:lpstr>RYscriptsolutionthin</vt:lpstr>
      <vt:lpstr>The Suavity</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mcurtin@ucc.on.ca</dc:creator>
  <cp:lastModifiedBy>Maureen Curtin</cp:lastModifiedBy>
  <cp:revision>191</cp:revision>
  <cp:lastPrinted>2021-11-25T03:01:47Z</cp:lastPrinted>
  <dcterms:created xsi:type="dcterms:W3CDTF">2019-06-01T13:19:26Z</dcterms:created>
  <dcterms:modified xsi:type="dcterms:W3CDTF">2023-04-03T14:13:35Z</dcterms:modified>
</cp:coreProperties>
</file>